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72"/>
  </p:notesMasterIdLst>
  <p:sldIdLst>
    <p:sldId id="392" r:id="rId2"/>
    <p:sldId id="400" r:id="rId3"/>
    <p:sldId id="401" r:id="rId4"/>
    <p:sldId id="348" r:id="rId5"/>
    <p:sldId id="349" r:id="rId6"/>
    <p:sldId id="363" r:id="rId7"/>
    <p:sldId id="316" r:id="rId8"/>
    <p:sldId id="317" r:id="rId9"/>
    <p:sldId id="428" r:id="rId10"/>
    <p:sldId id="378" r:id="rId11"/>
    <p:sldId id="380" r:id="rId12"/>
    <p:sldId id="421" r:id="rId13"/>
    <p:sldId id="429" r:id="rId14"/>
    <p:sldId id="426" r:id="rId15"/>
    <p:sldId id="431" r:id="rId16"/>
    <p:sldId id="432" r:id="rId17"/>
    <p:sldId id="433" r:id="rId18"/>
    <p:sldId id="322" r:id="rId19"/>
    <p:sldId id="418" r:id="rId20"/>
    <p:sldId id="438" r:id="rId21"/>
    <p:sldId id="434" r:id="rId22"/>
    <p:sldId id="436" r:id="rId23"/>
    <p:sldId id="441" r:id="rId24"/>
    <p:sldId id="439" r:id="rId25"/>
    <p:sldId id="440" r:id="rId26"/>
    <p:sldId id="423" r:id="rId27"/>
    <p:sldId id="442" r:id="rId28"/>
    <p:sldId id="422" r:id="rId29"/>
    <p:sldId id="445" r:id="rId30"/>
    <p:sldId id="446" r:id="rId31"/>
    <p:sldId id="447" r:id="rId32"/>
    <p:sldId id="448" r:id="rId33"/>
    <p:sldId id="379" r:id="rId34"/>
    <p:sldId id="452" r:id="rId35"/>
    <p:sldId id="449" r:id="rId36"/>
    <p:sldId id="419" r:id="rId37"/>
    <p:sldId id="450" r:id="rId38"/>
    <p:sldId id="325" r:id="rId39"/>
    <p:sldId id="383" r:id="rId40"/>
    <p:sldId id="326" r:id="rId41"/>
    <p:sldId id="328" r:id="rId42"/>
    <p:sldId id="329" r:id="rId43"/>
    <p:sldId id="381" r:id="rId44"/>
    <p:sldId id="451" r:id="rId45"/>
    <p:sldId id="394" r:id="rId46"/>
    <p:sldId id="406" r:id="rId47"/>
    <p:sldId id="368" r:id="rId48"/>
    <p:sldId id="340" r:id="rId49"/>
    <p:sldId id="341" r:id="rId50"/>
    <p:sldId id="342" r:id="rId51"/>
    <p:sldId id="343" r:id="rId52"/>
    <p:sldId id="345" r:id="rId53"/>
    <p:sldId id="346" r:id="rId54"/>
    <p:sldId id="347" r:id="rId55"/>
    <p:sldId id="420" r:id="rId56"/>
    <p:sldId id="397" r:id="rId57"/>
    <p:sldId id="424" r:id="rId58"/>
    <p:sldId id="399" r:id="rId59"/>
    <p:sldId id="398" r:id="rId60"/>
    <p:sldId id="402" r:id="rId61"/>
    <p:sldId id="403" r:id="rId62"/>
    <p:sldId id="404" r:id="rId63"/>
    <p:sldId id="396" r:id="rId64"/>
    <p:sldId id="417" r:id="rId65"/>
    <p:sldId id="425" r:id="rId66"/>
    <p:sldId id="334" r:id="rId67"/>
    <p:sldId id="444" r:id="rId68"/>
    <p:sldId id="389" r:id="rId69"/>
    <p:sldId id="390" r:id="rId70"/>
    <p:sldId id="391" r:id="rId7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002060"/>
    <a:srgbClr val="FFCC00"/>
    <a:srgbClr val="CC9900"/>
    <a:srgbClr val="9F5FCF"/>
    <a:srgbClr val="7893AE"/>
    <a:srgbClr val="FFFF00"/>
    <a:srgbClr val="FFFF66"/>
    <a:srgbClr val="CC0099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78231" autoAdjust="0"/>
  </p:normalViewPr>
  <p:slideViewPr>
    <p:cSldViewPr>
      <p:cViewPr varScale="1">
        <p:scale>
          <a:sx n="67" d="100"/>
          <a:sy n="67" d="100"/>
        </p:scale>
        <p:origin x="975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8370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編譯器：把原始程式碼轉化為組合語言或機器指令</a:t>
            </a:r>
            <a:endParaRPr kumimoji="1" lang="en-US" altLang="zh-CN" dirty="0"/>
          </a:p>
          <a:p>
            <a:r>
              <a:rPr kumimoji="1" lang="zh-CN" altLang="en-US" dirty="0"/>
              <a:t>連結器：把各段程式連結為一個完整的可執行程式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473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269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標頭檔中應該只是聲明，而定義應該放在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C/C++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5459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901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實現全域變數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8556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7536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實現全域變數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4866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3200" dirty="0"/>
              <a:t>#include </a:t>
            </a:r>
            <a:r>
              <a:rPr kumimoji="1" lang="zh-CN" altLang="en-US" sz="3200" dirty="0">
                <a:latin typeface="华文楷体" panose="02010600040101010101" pitchFamily="2" charset="-122"/>
              </a:rPr>
              <a:t>預編譯指令</a:t>
            </a:r>
            <a:endParaRPr kumimoji="1" lang="en-US" altLang="zh-CN" sz="3200" dirty="0">
              <a:latin typeface="华文楷体" panose="02010600040101010101" pitchFamily="2" charset="-122"/>
            </a:endParaRPr>
          </a:p>
          <a:p>
            <a:pPr lvl="1"/>
            <a:r>
              <a:rPr kumimoji="1" lang="zh-CN" altLang="en-US" sz="2800" dirty="0"/>
              <a:t>將被包含的檔代碼，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直接複製</a:t>
            </a:r>
            <a:r>
              <a:rPr kumimoji="1" lang="zh-CN" altLang="en-US" sz="2800" dirty="0"/>
              <a:t>到當前文件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一般被用於包含標頭檔（實際也能包含任意代碼）</a:t>
            </a:r>
            <a:endParaRPr kumimoji="1" lang="en-US" altLang="zh-CN" sz="2800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5188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2146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巨集的字串結束以換行結束。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161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593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1621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相比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header guard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兩個優點：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更快。編譯器不會第二次讀取標記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的檔，但卻會讀若干遍使用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header guard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尋找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endif)；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(2)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更簡單。不再需要為每個檔的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header guard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取名，避免宏名重名引發的“找不到聲明”問題。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缺點則是：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保證物理上的同一個檔不會被包含多次，無法對標頭檔中的一段代碼作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聲明。若某個標頭檔具有多份拷貝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內容相同的多個檔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不能保證它們不被重複包含。當然，這種重複包含很容易被發現並修正。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9232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447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7501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5420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1627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其它創新性的想法</a:t>
            </a:r>
            <a:r>
              <a:rPr lang="zh-CN" altLang="en-US" dirty="0">
                <a:sym typeface="Wingdings" panose="05000000000000000000" pitchFamily="2" charset="2"/>
              </a:rPr>
              <a:t>  </a:t>
            </a:r>
          </a:p>
          <a:p>
            <a:r>
              <a:rPr kumimoji="1" lang="en-US" altLang="zh-CN" dirty="0"/>
              <a:t>----</a:t>
            </a:r>
            <a:r>
              <a:rPr kumimoji="1" lang="zh-CN" altLang="en-US" dirty="0"/>
              <a:t>可以執行任意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命令（比如</a:t>
            </a:r>
            <a:r>
              <a:rPr kumimoji="1" lang="en-US" altLang="zh-CN" dirty="0" err="1"/>
              <a:t>cp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cat</a:t>
            </a:r>
            <a:r>
              <a:rPr kumimoji="1" lang="zh-CN" altLang="en-US" dirty="0"/>
              <a:t>，管道，</a:t>
            </a:r>
            <a:r>
              <a:rPr kumimoji="1" lang="en-US" altLang="zh-CN" dirty="0"/>
              <a:t>rm</a:t>
            </a:r>
            <a:r>
              <a:rPr kumimoji="1" lang="zh-CN" altLang="en-US" dirty="0"/>
              <a:t>）；比如對一個目錄下檔做合併、清理等</a:t>
            </a:r>
            <a:endParaRPr kumimoji="1" lang="en-US" altLang="zh-CN" dirty="0"/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Makefile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Bash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語法，完成判斷和迴圈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上面代碼判斷當前編譯器是否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gcc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然後指定不同的庫檔。</a:t>
            </a:r>
          </a:p>
          <a:p>
            <a:br>
              <a:rPr lang="zh-CN" altLang="en-US" dirty="0"/>
            </a:b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7443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g++</a:t>
            </a:r>
            <a:r>
              <a:rPr kumimoji="1" lang="zh-CN" altLang="en-US" dirty="0"/>
              <a:t>編譯可省略</a:t>
            </a:r>
            <a:r>
              <a:rPr kumimoji="1" lang="en-US" altLang="zh-CN" dirty="0"/>
              <a:t>.h</a:t>
            </a:r>
            <a:r>
              <a:rPr kumimoji="1" lang="zh-CN" altLang="en-US" dirty="0"/>
              <a:t>文件：  因為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include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把一個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檔的內容複製到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裡了</a:t>
            </a:r>
            <a:endParaRPr kumimoji="1" lang="en-US" altLang="zh-CN" dirty="0"/>
          </a:p>
          <a:p>
            <a:r>
              <a:rPr kumimoji="1" lang="zh-CN" altLang="en-US" dirty="0"/>
              <a:t>遞迴的調用關係</a:t>
            </a:r>
            <a:endParaRPr kumimoji="1" lang="en-US" altLang="zh-CN" dirty="0"/>
          </a:p>
          <a:p>
            <a:r>
              <a:rPr kumimoji="1" lang="en-US" altLang="zh-CN" dirty="0"/>
              <a:t>test: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windows</a:t>
            </a:r>
            <a:r>
              <a:rPr kumimoji="1" lang="zh-CN" altLang="en-US" baseline="0" dirty="0"/>
              <a:t>寫尾碼</a:t>
            </a:r>
            <a:r>
              <a:rPr kumimoji="1" lang="en-US" altLang="zh-CN" baseline="0" dirty="0"/>
              <a:t>, </a:t>
            </a:r>
            <a:r>
              <a:rPr kumimoji="1" lang="en-US" altLang="zh-CN" baseline="0" dirty="0" err="1"/>
              <a:t>linux</a:t>
            </a:r>
            <a:r>
              <a:rPr kumimoji="1" lang="zh-CN" altLang="en-US" baseline="0" dirty="0"/>
              <a:t>不需要尾碼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9298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264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Make</a:t>
            </a:r>
            <a:r>
              <a:rPr kumimoji="1" lang="zh-CN" altLang="en-US" dirty="0"/>
              <a:t> 執行什麼呢</a:t>
            </a: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默認是第一個不以</a:t>
            </a:r>
            <a:r>
              <a:rPr kumimoji="1" lang="en-US" altLang="zh-CN" dirty="0"/>
              <a:t>.</a:t>
            </a:r>
            <a:r>
              <a:rPr kumimoji="1" lang="zh-CN" altLang="en-US" dirty="0"/>
              <a:t>開頭的目標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只考慮目標，一些變數命名也不算。例如以下的情況不算：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CC      := </a:t>
            </a:r>
            <a:r>
              <a:rPr kumimoji="1" lang="en-US" altLang="zh-CN" dirty="0" err="1"/>
              <a:t>gcc</a:t>
            </a: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.PHONY: all clean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https://</a:t>
            </a:r>
            <a:r>
              <a:rPr kumimoji="1" lang="en-US" altLang="zh-CN" dirty="0" err="1"/>
              <a:t>stackoverflow.com</a:t>
            </a:r>
            <a:r>
              <a:rPr kumimoji="1" lang="en-US" altLang="zh-CN" dirty="0"/>
              <a:t>/questions/2057689/how-does-make-app-know-default-target-to-build-if-no-target-is-specified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0707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048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3349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0" lvl="2" indent="-609600">
              <a:buFont typeface="Wingdings" pitchFamily="2" charset="2"/>
              <a:buChar char="ü"/>
              <a:defRPr/>
            </a:pPr>
            <a:endParaRPr lang="en-US" altLang="zh-CN" sz="1400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7240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簡單性</a:t>
            </a:r>
            <a:endParaRPr kumimoji="1" lang="en-US" altLang="zh-CN" dirty="0"/>
          </a:p>
          <a:p>
            <a:r>
              <a:rPr kumimoji="1" lang="zh-CN" altLang="en-US" dirty="0"/>
              <a:t>清晰性</a:t>
            </a:r>
            <a:endParaRPr kumimoji="1" lang="en-US" altLang="zh-CN" dirty="0"/>
          </a:p>
          <a:p>
            <a:r>
              <a:rPr kumimoji="1" lang="zh-CN" altLang="en-US" dirty="0"/>
              <a:t>普遍性（程式要在廣泛的情況下都工作得很好）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3793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-g</a:t>
            </a:r>
            <a:r>
              <a:rPr kumimoji="1" lang="zh-CN" altLang="en-US" dirty="0"/>
              <a:t>後可執行檔會比原來稍大一點點</a:t>
            </a:r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需要修改系統鑰匙串授權，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可直接用</a:t>
            </a:r>
            <a:r>
              <a:rPr kumimoji="1" lang="en-US" altLang="zh-CN" dirty="0"/>
              <a:t>clang++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， 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與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用法基本相同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7415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8545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7793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3583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02465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Enb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544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Enb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6676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30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69848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編譯器優化指令  編譯器會自動調整代碼順序 刪除不必要的代碼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評測</a:t>
            </a:r>
            <a:r>
              <a:rPr kumimoji="1" lang="en-US" altLang="zh-CN" dirty="0"/>
              <a:t>OJ</a:t>
            </a:r>
            <a:r>
              <a:rPr kumimoji="1" lang="zh-CN" altLang="en-US" dirty="0"/>
              <a:t>一般會使用官方推薦的</a:t>
            </a:r>
            <a:r>
              <a:rPr kumimoji="1" lang="en-US" altLang="zh-CN" dirty="0"/>
              <a:t>O2</a:t>
            </a:r>
            <a:r>
              <a:rPr kumimoji="1" lang="zh-CN" altLang="en-US" dirty="0"/>
              <a:t>優化，很多同學會發現自己的程式在本地運行正確，而在</a:t>
            </a:r>
            <a:r>
              <a:rPr kumimoji="1" lang="en-US" altLang="zh-CN" dirty="0"/>
              <a:t>OJ</a:t>
            </a:r>
            <a:r>
              <a:rPr kumimoji="1" lang="zh-CN" altLang="en-US" dirty="0"/>
              <a:t>運行錯誤</a:t>
            </a:r>
            <a:endParaRPr kumimoji="1" lang="en-US" altLang="zh-CN" dirty="0"/>
          </a:p>
          <a:p>
            <a:r>
              <a:rPr kumimoji="1" lang="en-US" altLang="zh-CN" dirty="0"/>
              <a:t>O2</a:t>
            </a:r>
            <a:r>
              <a:rPr kumimoji="1" lang="zh-CN" altLang="en-US" dirty="0"/>
              <a:t>優化</a:t>
            </a:r>
            <a:r>
              <a:rPr kumimoji="1" lang="en-US" altLang="zh-CN" dirty="0"/>
              <a:t>:</a:t>
            </a:r>
            <a:r>
              <a:rPr kumimoji="1" lang="zh-CN" altLang="en-US" dirty="0"/>
              <a:t> （推薦使用） 提升程式速度，更長編譯時間</a:t>
            </a:r>
            <a:r>
              <a:rPr kumimoji="1" lang="en-US" altLang="zh-CN" dirty="0"/>
              <a:t>,</a:t>
            </a:r>
            <a:r>
              <a:rPr kumimoji="1" lang="zh-CN" altLang="en-US" dirty="0"/>
              <a:t>增加可執行檔大小   舉例子 迴圈內冗餘賦值 內聯 多次加法 展開迴圈 變數擱在寄存器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這種技術試圖根據運算速度時間重新安排指令。 它還試圖把盡可能多的指令移動到條件分支前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以便最充分的利用處理器的分支預測</a:t>
            </a:r>
            <a:endParaRPr kumimoji="1" lang="en-US" altLang="zh-CN" dirty="0"/>
          </a:p>
          <a:p>
            <a:r>
              <a:rPr kumimoji="1" lang="en-US" altLang="zh-CN" dirty="0"/>
              <a:t>O3</a:t>
            </a:r>
            <a:r>
              <a:rPr kumimoji="1" lang="zh-CN" altLang="en-US" dirty="0"/>
              <a:t>優化</a:t>
            </a:r>
            <a:r>
              <a:rPr kumimoji="1" lang="en-US" altLang="zh-CN" dirty="0"/>
              <a:t>:</a:t>
            </a:r>
            <a:r>
              <a:rPr kumimoji="1" lang="zh-CN" altLang="en-US" dirty="0"/>
              <a:t> 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不推薦使用</a:t>
            </a:r>
            <a:r>
              <a:rPr kumimoji="1" lang="en-US" altLang="zh-CN" dirty="0"/>
              <a:t>)</a:t>
            </a:r>
            <a:r>
              <a:rPr kumimoji="1" lang="zh-CN" altLang="en-US" dirty="0"/>
              <a:t> 提升程式速度，更長編譯時間，增加可執行檔大小和佔用記憶體大小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一般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採取很多向量化演算法，提高代碼的並存執行程度</a:t>
            </a:r>
            <a:r>
              <a:rPr kumimoji="1" lang="en-US" altLang="zh-CN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參見前面部分，可使用巨集定義控制輸出代碼是否啟動</a:t>
            </a:r>
            <a:endParaRPr kumimoji="1" lang="en-US" altLang="zh-CN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en" altLang="zh-CN" dirty="0"/>
              <a:t>O2: A step up from -O1. The recommended level of optimization unless the system has special needs. -O2 will activate a few more flags in addition to the ones activated by -O1. With -O2, the compiler will attempt to increase code performance without compromising on size, and without taking too much compilation time. </a:t>
            </a:r>
            <a:br>
              <a:rPr lang="en" altLang="zh-CN" dirty="0"/>
            </a:br>
            <a:r>
              <a:rPr lang="en" altLang="zh-CN" dirty="0"/>
              <a:t>-O3: the highest level of optimization possible. It enables optimizations that are expensive in terms of compile time and memory usage. Compiling with -O3 is not a guaranteed way to improve performance, and in fact, in many cases, can slow down a system due to larger binaries and increased memory usage. -O3 is also known to break several packages. Using -O3 is not recommended.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8506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 –p</a:t>
            </a:r>
            <a:r>
              <a:rPr lang="zh-CN" altLang="en-US" dirty="0"/>
              <a:t>可查看所有預定義</a:t>
            </a:r>
            <a:endParaRPr lang="en-US" altLang="zh-CN" dirty="0"/>
          </a:p>
          <a:p>
            <a:r>
              <a:rPr lang="en-US" altLang="zh-CN" dirty="0"/>
              <a:t>make –h</a:t>
            </a:r>
            <a:r>
              <a:rPr lang="zh-CN" altLang="en-US" dirty="0"/>
              <a:t>查看幫助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指代第一個前置條件。比如，規則為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t: p1 p2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，那麼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指代當前目標，就是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命令當前構建的那個目標。比如，</a:t>
            </a:r>
            <a:r>
              <a:rPr lang="en-US" altLang="zh-CN" dirty="0"/>
              <a:t>make 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9013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GIZA++-v2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資料夾下有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個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7109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GIZA++-v2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資料夾下有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個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OBJ_DIR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為空暫時不知道什麼意思，不影響創建資料夾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70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267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61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編譯時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，編譯器需要的是語法的正確，函數與變數的聲明的正確。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連結時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，主要是連結函數和全域變數，所以，我們可以使用這些中間目的檔案（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檔）來連結我們的應用程式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5916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通俗地講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: 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連結是代碼合在一起，各程式檔中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函數和全域變數統一位址放，各個調用函數的地方使用的是彙編的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JMP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語句，要改為正確的相對跳躍量跳到函數入口</a:t>
            </a:r>
            <a:endParaRPr lang="zh-CN" altLang="en-US" dirty="0">
              <a:effectLst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連結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合併所有“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檔的段並調整段偏移和段長度，合併符號表，進行符號解析完成後給符號分配位址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符號的重定位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對於資料符號會存準確位址，對於函數符號，相對于存下一行指令的偏移量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621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86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809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39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397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796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965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58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19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998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5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67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按一下圖示添加圖片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677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uren1987.github.io/" TargetMode="External"/><Relationship Id="rId2" Type="http://schemas.openxmlformats.org/officeDocument/2006/relationships/hyperlink" Target="mailto:renju@tsinghua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3" Type="http://schemas.openxmlformats.org/officeDocument/2006/relationships/tags" Target="../tags/tag20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2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tags" Target="../tags/tag55.xml"/><Relationship Id="rId26" Type="http://schemas.openxmlformats.org/officeDocument/2006/relationships/image" Target="../media/image2.tmp"/><Relationship Id="rId3" Type="http://schemas.openxmlformats.org/officeDocument/2006/relationships/tags" Target="../tags/tag40.xml"/><Relationship Id="rId21" Type="http://schemas.openxmlformats.org/officeDocument/2006/relationships/tags" Target="../tags/tag58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tags" Target="../tags/tag57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tags" Target="../tags/tag61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23" Type="http://schemas.openxmlformats.org/officeDocument/2006/relationships/tags" Target="../tags/tag60.xml"/><Relationship Id="rId10" Type="http://schemas.openxmlformats.org/officeDocument/2006/relationships/tags" Target="../tags/tag47.xml"/><Relationship Id="rId19" Type="http://schemas.openxmlformats.org/officeDocument/2006/relationships/tags" Target="../tags/tag56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tags" Target="../tags/tag5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26" Type="http://schemas.openxmlformats.org/officeDocument/2006/relationships/image" Target="../media/image2.tmp"/><Relationship Id="rId3" Type="http://schemas.openxmlformats.org/officeDocument/2006/relationships/tags" Target="../tags/tag64.xml"/><Relationship Id="rId21" Type="http://schemas.openxmlformats.org/officeDocument/2006/relationships/tags" Target="../tags/tag82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0" Type="http://schemas.openxmlformats.org/officeDocument/2006/relationships/tags" Target="../tags/tag81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24" Type="http://schemas.openxmlformats.org/officeDocument/2006/relationships/tags" Target="../tags/tag85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23" Type="http://schemas.openxmlformats.org/officeDocument/2006/relationships/tags" Target="../tags/tag84.xml"/><Relationship Id="rId10" Type="http://schemas.openxmlformats.org/officeDocument/2006/relationships/tags" Target="../tags/tag71.xml"/><Relationship Id="rId19" Type="http://schemas.openxmlformats.org/officeDocument/2006/relationships/tags" Target="../tags/tag80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tags" Target="../tags/tag8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19" Type="http://schemas.openxmlformats.org/officeDocument/2006/relationships/image" Target="../media/image2.tmp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ses-smt/giza-p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FF8D9C98-1C07-6EE5-FF57-6432553E3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物件導向程式設計基礎</a:t>
            </a:r>
            <a:b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0066CC"/>
                </a:solidFill>
              </a:rPr>
              <a:t>（</a:t>
            </a:r>
            <a:r>
              <a:rPr lang="en-US" altLang="zh-CN" dirty="0">
                <a:solidFill>
                  <a:srgbClr val="0066CC"/>
                </a:solidFill>
              </a:rPr>
              <a:t>OOP</a:t>
            </a:r>
            <a:r>
              <a:rPr lang="zh-CN" altLang="en-US" dirty="0">
                <a:solidFill>
                  <a:srgbClr val="0066CC"/>
                </a:solidFill>
              </a:rPr>
              <a:t>）</a:t>
            </a:r>
            <a:endParaRPr lang="zh-CN" altLang="en-US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61C630E6-0A35-3647-5951-FF609B50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144000" cy="2348880"/>
          </a:xfrm>
        </p:spPr>
        <p:txBody>
          <a:bodyPr/>
          <a:lstStyle/>
          <a:p>
            <a:r>
              <a:rPr lang="zh-CN" altLang="en-US" sz="3600" b="1" dirty="0"/>
              <a:t>任炬</a:t>
            </a:r>
            <a:endParaRPr lang="en-US" altLang="zh-CN" sz="3600" b="1" dirty="0"/>
          </a:p>
          <a:p>
            <a:r>
              <a:rPr lang="en-US" altLang="zh-CN" sz="2800" b="1" dirty="0">
                <a:hlinkClick r:id="rId2"/>
              </a:rPr>
              <a:t>renju@tsinghua.edu.cn</a:t>
            </a:r>
            <a:endParaRPr lang="en-US" altLang="zh-CN" sz="2800" b="1" dirty="0"/>
          </a:p>
          <a:p>
            <a:r>
              <a:rPr lang="en-US" altLang="zh-CN" sz="2800" b="1" dirty="0">
                <a:hlinkClick r:id="rId3"/>
              </a:rPr>
              <a:t>https://juren1987.github.io</a:t>
            </a:r>
            <a:r>
              <a:rPr lang="zh-CN" altLang="en-US" sz="2800" b="1" dirty="0"/>
              <a:t>  </a:t>
            </a:r>
            <a:endParaRPr lang="en-US" altLang="zh-CN" sz="2800" b="1" dirty="0"/>
          </a:p>
          <a:p>
            <a:r>
              <a:rPr lang="zh-CN" altLang="en-US" b="1" dirty="0"/>
              <a:t>課程團隊：黃民烈 劉知遠 任炬</a:t>
            </a:r>
          </a:p>
        </p:txBody>
      </p:sp>
    </p:spTree>
    <p:extLst>
      <p:ext uri="{BB962C8B-B14F-4D97-AF65-F5344CB8AC3E}">
        <p14:creationId xmlns:p14="http://schemas.microsoft.com/office/powerpoint/2010/main" val="2439927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420888"/>
            <a:ext cx="9144000" cy="3983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8496944" cy="1325563"/>
          </a:xfrm>
        </p:spPr>
        <p:txBody>
          <a:bodyPr/>
          <a:lstStyle/>
          <a:p>
            <a:r>
              <a:rPr lang="zh-CN" altLang="en-US" dirty="0"/>
              <a:t>多個原始檔案的編譯與連結 </a:t>
            </a:r>
            <a:r>
              <a:rPr lang="en-US" altLang="zh-CN" dirty="0"/>
              <a:t>(Linux)</a:t>
            </a:r>
          </a:p>
        </p:txBody>
      </p:sp>
      <p:sp>
        <p:nvSpPr>
          <p:cNvPr id="184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2420888"/>
            <a:ext cx="8820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 func.cpp 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ex5_main.cpp func.cpp -o test1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 func.cpp 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test1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./test1 3 4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rm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test1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3364" y="1456869"/>
            <a:ext cx="8587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1) </a:t>
            </a:r>
            <a:r>
              <a:rPr lang="zh-CN" altLang="en-US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直接編譯 </a:t>
            </a:r>
            <a:r>
              <a:rPr lang="en-US" altLang="zh-CN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(g++</a:t>
            </a:r>
            <a:r>
              <a:rPr lang="zh-CN" altLang="en-US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幫我們省略了一些步驟）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707904" y="3356993"/>
            <a:ext cx="4358308" cy="43204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5" name="椭圆形标注 14"/>
          <p:cNvSpPr/>
          <p:nvPr/>
        </p:nvSpPr>
        <p:spPr>
          <a:xfrm>
            <a:off x="5557056" y="5858837"/>
            <a:ext cx="2304256" cy="863377"/>
          </a:xfrm>
          <a:prstGeom prst="wedgeEllipseCallout">
            <a:avLst>
              <a:gd name="adj1" fmla="val -83977"/>
              <a:gd name="adj2" fmla="val -2038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刪除</a:t>
            </a:r>
            <a:r>
              <a:rPr lang="en-US" altLang="zh-CN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test1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26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00808"/>
            <a:ext cx="9144000" cy="5210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370" y="1647915"/>
            <a:ext cx="89511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ex5_main.cpp -o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main.o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func.cpp -o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func.o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-o test2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test2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./test2 3 4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dirty="0"/>
              <a:t>多個原始檔案的編譯與連結 </a:t>
            </a:r>
            <a:endParaRPr lang="en-US" altLang="zh-CN" dirty="0"/>
          </a:p>
        </p:txBody>
      </p:sp>
      <p:sp>
        <p:nvSpPr>
          <p:cNvPr id="184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0710" y="1054477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2) </a:t>
            </a:r>
            <a:r>
              <a:rPr lang="zh-CN" altLang="en-US" sz="36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分步編譯（實際運行步驟）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915816" y="2628023"/>
            <a:ext cx="1440160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436990" y="720700"/>
            <a:ext cx="2167458" cy="1037768"/>
          </a:xfrm>
          <a:prstGeom prst="wedgeEllipseCallout">
            <a:avLst>
              <a:gd name="adj1" fmla="val -141432"/>
              <a:gd name="adj2" fmla="val 1487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只編譯不連結</a:t>
            </a:r>
          </a:p>
        </p:txBody>
      </p:sp>
    </p:spTree>
    <p:extLst>
      <p:ext uri="{BB962C8B-B14F-4D97-AF65-F5344CB8AC3E}">
        <p14:creationId xmlns:p14="http://schemas.microsoft.com/office/powerpoint/2010/main" val="221629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連結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6"/>
            <a:ext cx="8047806" cy="5112568"/>
          </a:xfrm>
        </p:spPr>
        <p:txBody>
          <a:bodyPr/>
          <a:lstStyle/>
          <a:p>
            <a:r>
              <a:rPr lang="zh-CN" altLang="en-US" sz="3200" dirty="0"/>
              <a:t>連結</a:t>
            </a:r>
            <a:r>
              <a:rPr lang="en-US" altLang="zh-CN" sz="3200" dirty="0"/>
              <a:t>:</a:t>
            </a:r>
            <a:r>
              <a:rPr lang="zh-CN" altLang="en-US" sz="3200" dirty="0"/>
              <a:t> 將各個目的檔案中的各段代碼進行位址定位，生成與特定平臺相關的可執行檔</a:t>
            </a:r>
            <a:endParaRPr lang="en-US" altLang="zh-CN" sz="3200" dirty="0"/>
          </a:p>
          <a:p>
            <a:r>
              <a:rPr lang="zh-CN" altLang="en-US" sz="3200" dirty="0"/>
              <a:t>外部函數的</a:t>
            </a:r>
            <a:r>
              <a:rPr lang="zh-CN" altLang="en-US" sz="3200" dirty="0">
                <a:solidFill>
                  <a:srgbClr val="FF0000"/>
                </a:solidFill>
              </a:rPr>
              <a:t>聲明</a:t>
            </a:r>
            <a:r>
              <a:rPr lang="zh-CN" altLang="en-US" sz="3200" dirty="0"/>
              <a:t>（一般聲明在標頭檔中）只是令程式順利通過編譯，此時並不需要搜索到外部函數的</a:t>
            </a:r>
            <a:r>
              <a:rPr lang="zh-CN" altLang="en-US" sz="3200" dirty="0">
                <a:solidFill>
                  <a:srgbClr val="FF0000"/>
                </a:solidFill>
              </a:rPr>
              <a:t>實現（或定義）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r>
              <a:rPr lang="zh-CN" altLang="en-US" sz="3200" dirty="0"/>
              <a:t>在連結過程中，外部函數的</a:t>
            </a:r>
            <a:r>
              <a:rPr lang="zh-CN" altLang="en-US" sz="3200" dirty="0">
                <a:solidFill>
                  <a:srgbClr val="FF0000"/>
                </a:solidFill>
              </a:rPr>
              <a:t>實現（或定義）</a:t>
            </a:r>
            <a:r>
              <a:rPr lang="zh-CN" altLang="en-US" sz="3200" dirty="0"/>
              <a:t>才會被尋找和添加進程式，一旦沒有找到</a:t>
            </a:r>
            <a:r>
              <a:rPr lang="zh-CN" altLang="en-US" sz="3200" dirty="0">
                <a:solidFill>
                  <a:srgbClr val="FF0000"/>
                </a:solidFill>
              </a:rPr>
              <a:t>函數實現</a:t>
            </a:r>
            <a:r>
              <a:rPr lang="zh-CN" altLang="en-US" sz="3200" dirty="0"/>
              <a:t>，就無法成功連結。</a:t>
            </a:r>
          </a:p>
          <a:p>
            <a:endParaRPr kumimoji="1" lang="zh-CN" altLang="en-US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70851C9-04EF-7E42-B239-C91DA92B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84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多個原始檔案的編譯與連結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558204-B472-4407-AE0B-7D99F47A25DB}"/>
              </a:ext>
            </a:extLst>
          </p:cNvPr>
          <p:cNvSpPr/>
          <p:nvPr/>
        </p:nvSpPr>
        <p:spPr>
          <a:xfrm>
            <a:off x="2169990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ex5_main.cpp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FEF159-A405-4727-9964-7452787F57D9}"/>
              </a:ext>
            </a:extLst>
          </p:cNvPr>
          <p:cNvSpPr/>
          <p:nvPr/>
        </p:nvSpPr>
        <p:spPr>
          <a:xfrm>
            <a:off x="5364088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func.cpp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364088" y="3112592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157662" y="3094198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BEB9DA-8417-4861-9739-C2DCBCC5A1B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256038" y="2390019"/>
            <a:ext cx="12328" cy="704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B3E7D5-E76F-4DA5-A25B-BFF5178DDDF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462464" y="2390019"/>
            <a:ext cx="0" cy="72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694761" y="3948790"/>
            <a:ext cx="2162772" cy="109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聲明：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定義：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6300192" y="4030582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定義：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C2530D-8E09-4244-9F45-79D610807645}"/>
              </a:ext>
            </a:extLst>
          </p:cNvPr>
          <p:cNvSpPr txBox="1"/>
          <p:nvPr/>
        </p:nvSpPr>
        <p:spPr>
          <a:xfrm>
            <a:off x="6548191" y="2496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編譯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90DB901-F7FC-48EF-86A7-93A531FF607E}"/>
              </a:ext>
            </a:extLst>
          </p:cNvPr>
          <p:cNvSpPr txBox="1"/>
          <p:nvPr/>
        </p:nvSpPr>
        <p:spPr>
          <a:xfrm>
            <a:off x="2255445" y="24804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編譯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F7863B-572E-42ED-B98B-D4DFECDE049B}"/>
              </a:ext>
            </a:extLst>
          </p:cNvPr>
          <p:cNvSpPr txBox="1"/>
          <p:nvPr/>
        </p:nvSpPr>
        <p:spPr>
          <a:xfrm>
            <a:off x="185862" y="17675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原始檔案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85862" y="3193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目的檔案</a:t>
            </a:r>
          </a:p>
        </p:txBody>
      </p:sp>
    </p:spTree>
    <p:extLst>
      <p:ext uri="{BB962C8B-B14F-4D97-AF65-F5344CB8AC3E}">
        <p14:creationId xmlns:p14="http://schemas.microsoft.com/office/powerpoint/2010/main" val="121384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多個原始檔案的編譯與連結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558204-B472-4407-AE0B-7D99F47A25DB}"/>
              </a:ext>
            </a:extLst>
          </p:cNvPr>
          <p:cNvSpPr/>
          <p:nvPr/>
        </p:nvSpPr>
        <p:spPr>
          <a:xfrm>
            <a:off x="2169990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ex5_main.cpp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FEF159-A405-4727-9964-7452787F57D9}"/>
              </a:ext>
            </a:extLst>
          </p:cNvPr>
          <p:cNvSpPr/>
          <p:nvPr/>
        </p:nvSpPr>
        <p:spPr>
          <a:xfrm>
            <a:off x="5364088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func.cpp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364088" y="3112592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157662" y="3094198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BEB9DA-8417-4861-9739-C2DCBCC5A1B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256038" y="2390019"/>
            <a:ext cx="12328" cy="704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B3E7D5-E76F-4DA5-A25B-BFF5178DDDF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462464" y="2390019"/>
            <a:ext cx="0" cy="72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694761" y="3948790"/>
            <a:ext cx="2162772" cy="109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聲明：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定義：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6425449" y="4030582"/>
            <a:ext cx="2207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定義：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B399EC-5C20-4063-818C-851F672194FE}"/>
              </a:ext>
            </a:extLst>
          </p:cNvPr>
          <p:cNvSpPr/>
          <p:nvPr/>
        </p:nvSpPr>
        <p:spPr>
          <a:xfrm>
            <a:off x="3779912" y="5313462"/>
            <a:ext cx="2196752" cy="7218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test2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C2530D-8E09-4244-9F45-79D610807645}"/>
              </a:ext>
            </a:extLst>
          </p:cNvPr>
          <p:cNvSpPr txBox="1"/>
          <p:nvPr/>
        </p:nvSpPr>
        <p:spPr>
          <a:xfrm>
            <a:off x="6548191" y="2496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編譯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90DB901-F7FC-48EF-86A7-93A531FF607E}"/>
              </a:ext>
            </a:extLst>
          </p:cNvPr>
          <p:cNvSpPr txBox="1"/>
          <p:nvPr/>
        </p:nvSpPr>
        <p:spPr>
          <a:xfrm>
            <a:off x="2255445" y="24804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編譯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F7863B-572E-42ED-B98B-D4DFECDE049B}"/>
              </a:ext>
            </a:extLst>
          </p:cNvPr>
          <p:cNvSpPr txBox="1"/>
          <p:nvPr/>
        </p:nvSpPr>
        <p:spPr>
          <a:xfrm>
            <a:off x="185862" y="17675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原始檔案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85862" y="3193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目的檔案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E2B83C-EEE9-4748-84AB-B2CE6628A749}"/>
              </a:ext>
            </a:extLst>
          </p:cNvPr>
          <p:cNvSpPr txBox="1"/>
          <p:nvPr/>
        </p:nvSpPr>
        <p:spPr>
          <a:xfrm>
            <a:off x="251520" y="537875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可執行檔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9B8F963-E039-40A7-8D92-7C8193D787C7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3256038" y="3816011"/>
            <a:ext cx="1622250" cy="149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46F9A3-1BA2-4635-BA15-B1211958D0AF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878288" y="3834406"/>
            <a:ext cx="1584176" cy="14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4D202D5-2795-4164-9EAD-5CF1F6B86DE9}"/>
              </a:ext>
            </a:extLst>
          </p:cNvPr>
          <p:cNvSpPr txBox="1"/>
          <p:nvPr/>
        </p:nvSpPr>
        <p:spPr>
          <a:xfrm>
            <a:off x="3919933" y="3990420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聲明與定義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連結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EA0A4A7-4A42-49A3-86CD-E662B95500C1}"/>
              </a:ext>
            </a:extLst>
          </p:cNvPr>
          <p:cNvSpPr/>
          <p:nvPr/>
        </p:nvSpPr>
        <p:spPr>
          <a:xfrm>
            <a:off x="664206" y="3995640"/>
            <a:ext cx="2089132" cy="520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68AF9BE-2ABF-4E1F-B886-3E7EEDBA19B1}"/>
              </a:ext>
            </a:extLst>
          </p:cNvPr>
          <p:cNvSpPr/>
          <p:nvPr/>
        </p:nvSpPr>
        <p:spPr>
          <a:xfrm>
            <a:off x="6462464" y="4030582"/>
            <a:ext cx="2069975" cy="520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62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ex5_main.cpp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ADD(int a, int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0E371F-7358-4B67-A7EA-8D36F4212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1195375"/>
            <a:ext cx="3753644" cy="9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53A740-BD78-4CD8-9775-B883D4EDEFE7}"/>
              </a:ext>
            </a:extLst>
          </p:cNvPr>
          <p:cNvSpPr txBox="1"/>
          <p:nvPr/>
        </p:nvSpPr>
        <p:spPr>
          <a:xfrm>
            <a:off x="5880347" y="2903787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聲明 和 定義 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不一致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206D1-72E0-4D7E-A049-1C3CB6B7E2D7}"/>
              </a:ext>
            </a:extLst>
          </p:cNvPr>
          <p:cNvSpPr/>
          <p:nvPr/>
        </p:nvSpPr>
        <p:spPr>
          <a:xfrm>
            <a:off x="5967854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2FE6F3-59C4-4EAF-A3C3-2A8F1FDECA37}"/>
              </a:ext>
            </a:extLst>
          </p:cNvPr>
          <p:cNvSpPr/>
          <p:nvPr/>
        </p:nvSpPr>
        <p:spPr>
          <a:xfrm>
            <a:off x="7211307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BD2AB84-0CA6-4118-B799-7786C7B98594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81074" y="1361032"/>
            <a:ext cx="293632" cy="28720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EB3C10-6AE7-4B0F-9445-DAF230E5AC9D}"/>
              </a:ext>
            </a:extLst>
          </p:cNvPr>
          <p:cNvCxnSpPr>
            <a:stCxn id="12" idx="0"/>
          </p:cNvCxnSpPr>
          <p:nvPr/>
        </p:nvCxnSpPr>
        <p:spPr>
          <a:xfrm flipV="1">
            <a:off x="7607351" y="2120886"/>
            <a:ext cx="0" cy="82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49831739-42AC-F14F-BA07-A0ECA484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/>
          <a:p>
            <a:r>
              <a:rPr lang="zh-CN" altLang="en-US" dirty="0"/>
              <a:t>連結錯誤</a:t>
            </a:r>
          </a:p>
        </p:txBody>
      </p:sp>
    </p:spTree>
    <p:extLst>
      <p:ext uri="{BB962C8B-B14F-4D97-AF65-F5344CB8AC3E}">
        <p14:creationId xmlns:p14="http://schemas.microsoft.com/office/powerpoint/2010/main" val="76874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連結錯誤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285730" y="1460589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079304" y="1442195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619092" y="2446416"/>
            <a:ext cx="2890535" cy="109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聲明：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add(int, int)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定義：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5526196" y="28824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定義：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add(float, float)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B399EC-5C20-4063-818C-851F672194FE}"/>
              </a:ext>
            </a:extLst>
          </p:cNvPr>
          <p:cNvSpPr/>
          <p:nvPr/>
        </p:nvSpPr>
        <p:spPr>
          <a:xfrm>
            <a:off x="3701554" y="3661459"/>
            <a:ext cx="2196752" cy="7218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test2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07504" y="15414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目的檔案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E2B83C-EEE9-4748-84AB-B2CE6628A749}"/>
              </a:ext>
            </a:extLst>
          </p:cNvPr>
          <p:cNvSpPr txBox="1"/>
          <p:nvPr/>
        </p:nvSpPr>
        <p:spPr>
          <a:xfrm>
            <a:off x="173162" y="372675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可執行檔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9B8F963-E039-40A7-8D92-7C8193D787C7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3177680" y="2164008"/>
            <a:ext cx="1622250" cy="149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46F9A3-1BA2-4635-BA15-B1211958D0AF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799930" y="2182403"/>
            <a:ext cx="1584176" cy="14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4D202D5-2795-4164-9EAD-5CF1F6B86DE9}"/>
              </a:ext>
            </a:extLst>
          </p:cNvPr>
          <p:cNvSpPr txBox="1"/>
          <p:nvPr/>
        </p:nvSpPr>
        <p:spPr>
          <a:xfrm>
            <a:off x="3841575" y="2338417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聲明與定義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連結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F1FE41-3777-4A36-901F-11D9B5EFBDBE}"/>
              </a:ext>
            </a:extLst>
          </p:cNvPr>
          <p:cNvSpPr txBox="1"/>
          <p:nvPr/>
        </p:nvSpPr>
        <p:spPr>
          <a:xfrm>
            <a:off x="173162" y="4782744"/>
            <a:ext cx="10322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Consolas" panose="020B0609020204030204" pitchFamily="49" charset="0"/>
              </a:rPr>
              <a:t>main.o</a:t>
            </a:r>
            <a:r>
              <a:rPr lang="en-US" altLang="zh-CN" sz="2000" b="1" dirty="0">
                <a:latin typeface="Consolas" panose="020B0609020204030204" pitchFamily="49" charset="0"/>
              </a:rPr>
              <a:t>: In function `main':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main.cpp:(.text+0x8f):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undefined reference </a:t>
            </a:r>
            <a:r>
              <a:rPr lang="en-US" altLang="zh-CN" sz="2000" b="1" dirty="0">
                <a:latin typeface="Consolas" panose="020B0609020204030204" pitchFamily="49" charset="0"/>
              </a:rPr>
              <a:t>to `ADD(int, int)'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collect2: error: </a:t>
            </a:r>
            <a:r>
              <a:rPr lang="en-US" altLang="zh-CN" sz="2000" b="1" dirty="0" err="1">
                <a:latin typeface="Consolas" panose="020B0609020204030204" pitchFamily="49" charset="0"/>
              </a:rPr>
              <a:t>ld</a:t>
            </a:r>
            <a:r>
              <a:rPr lang="en-US" altLang="zh-CN" sz="2000" b="1" dirty="0">
                <a:latin typeface="Consolas" panose="020B0609020204030204" pitchFamily="49" charset="0"/>
              </a:rPr>
              <a:t> returned 1 exit status</a:t>
            </a:r>
            <a:endParaRPr lang="zh-CN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7BD4AC-25D7-4256-8053-B5FBA4BBFB07}"/>
              </a:ext>
            </a:extLst>
          </p:cNvPr>
          <p:cNvSpPr txBox="1"/>
          <p:nvPr/>
        </p:nvSpPr>
        <p:spPr>
          <a:xfrm>
            <a:off x="2504767" y="584668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連結錯誤：未定義的引用</a:t>
            </a:r>
          </a:p>
        </p:txBody>
      </p:sp>
    </p:spTree>
    <p:extLst>
      <p:ext uri="{BB962C8B-B14F-4D97-AF65-F5344CB8AC3E}">
        <p14:creationId xmlns:p14="http://schemas.microsoft.com/office/powerpoint/2010/main" val="244650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使用標頭檔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02" y="1368152"/>
            <a:ext cx="8839894" cy="5445224"/>
          </a:xfrm>
        </p:spPr>
        <p:txBody>
          <a:bodyPr/>
          <a:lstStyle/>
          <a:p>
            <a:r>
              <a:rPr kumimoji="1" lang="zh-CN" altLang="en-US" sz="3200" dirty="0"/>
              <a:t>使用原因</a:t>
            </a:r>
            <a:endParaRPr kumimoji="1" lang="en-US" altLang="zh-CN" sz="3200" dirty="0"/>
          </a:p>
          <a:p>
            <a:pPr lvl="1"/>
            <a:r>
              <a:rPr kumimoji="1" lang="zh-CN" altLang="en-US" sz="2800" dirty="0"/>
              <a:t>有時輔助函數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如全域函數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會在多個原始檔案中被使用</a:t>
            </a:r>
            <a:endParaRPr kumimoji="1" lang="en-US" altLang="zh-CN" sz="2800" b="0" dirty="0"/>
          </a:p>
          <a:p>
            <a:r>
              <a:rPr kumimoji="1" lang="zh-CN" altLang="en-US" sz="3200" dirty="0"/>
              <a:t>標頭檔</a:t>
            </a:r>
            <a:r>
              <a:rPr kumimoji="1" lang="en-US" altLang="zh-CN" sz="3200" dirty="0"/>
              <a:t>(.h)</a:t>
            </a:r>
          </a:p>
          <a:p>
            <a:pPr lvl="1"/>
            <a:r>
              <a:rPr kumimoji="1" lang="zh-CN" altLang="en-US" sz="2800" dirty="0"/>
              <a:t>避免反復編寫同一段聲明</a:t>
            </a:r>
            <a:endParaRPr kumimoji="1" lang="en-US" altLang="zh-CN" sz="2800" b="0" dirty="0"/>
          </a:p>
          <a:p>
            <a:pPr lvl="1"/>
            <a:r>
              <a:rPr kumimoji="1" lang="zh-CN" altLang="en-US" sz="2800" dirty="0"/>
              <a:t>統一輔助函數的聲明，避免錯誤</a:t>
            </a:r>
            <a:endParaRPr kumimoji="1" lang="en-US" altLang="zh-CN" sz="2800" dirty="0"/>
          </a:p>
          <a:p>
            <a:r>
              <a:rPr kumimoji="1" lang="en-US" altLang="zh-CN" sz="3200" dirty="0"/>
              <a:t>#include </a:t>
            </a:r>
            <a:r>
              <a:rPr kumimoji="1" lang="zh-CN" altLang="en-US" sz="3200" dirty="0">
                <a:latin typeface="华文楷体" panose="02010600040101010101" pitchFamily="2" charset="-122"/>
              </a:rPr>
              <a:t>預編譯指令</a:t>
            </a:r>
            <a:endParaRPr kumimoji="1" lang="en-US" altLang="zh-CN" sz="3200" dirty="0">
              <a:latin typeface="华文楷体" panose="02010600040101010101" pitchFamily="2" charset="-122"/>
            </a:endParaRPr>
          </a:p>
          <a:p>
            <a:pPr lvl="1"/>
            <a:r>
              <a:rPr kumimoji="1" lang="zh-CN" altLang="en-US" sz="2800" dirty="0"/>
              <a:t>將被包含的檔代碼，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直接複製</a:t>
            </a:r>
            <a:r>
              <a:rPr kumimoji="1" lang="zh-CN" altLang="en-US" sz="2800" dirty="0"/>
              <a:t>到當前文件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一般被用於包含標頭檔（實際也能包含任意代碼）</a:t>
            </a:r>
            <a:endParaRPr kumimoji="1" lang="en-US" altLang="zh-CN" sz="28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70851C9-04EF-7E42-B239-C91DA92B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58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1116013" y="1341438"/>
            <a:ext cx="2967777" cy="648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2" name="Text Box 11"/>
          <p:cNvSpPr txBox="1">
            <a:spLocks noChangeArrowheads="1"/>
          </p:cNvSpPr>
          <p:nvPr/>
        </p:nvSpPr>
        <p:spPr bwMode="auto">
          <a:xfrm>
            <a:off x="4643438" y="1341438"/>
            <a:ext cx="3240087" cy="1200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1187450" y="2636838"/>
            <a:ext cx="5795176" cy="4081117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ex5_main.cpp </a:t>
            </a:r>
          </a:p>
          <a:p>
            <a:pPr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16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ADD()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使用標頭檔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122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g++</a:t>
            </a:r>
            <a:r>
              <a:rPr lang="zh-CN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編譯中</a:t>
            </a:r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-c</a:t>
            </a:r>
            <a:r>
              <a:rPr lang="zh-CN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選項的意思是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生成程式級調試資訊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定義輸出名稱 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只連結程式</a:t>
            </a: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只編譯器而不連結程式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單選題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b="1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902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上期要點回顧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命令提示符</a:t>
            </a:r>
            <a:endParaRPr lang="en-US" altLang="zh-CN" dirty="0"/>
          </a:p>
          <a:p>
            <a:r>
              <a:rPr lang="en-US" altLang="zh-CN" dirty="0"/>
              <a:t>1.2</a:t>
            </a:r>
            <a:r>
              <a:rPr lang="zh-CN" altLang="en-US" dirty="0"/>
              <a:t> 環境變數設置</a:t>
            </a:r>
          </a:p>
          <a:p>
            <a:r>
              <a:rPr lang="en-US" altLang="zh-CN" dirty="0"/>
              <a:t>1.3</a:t>
            </a:r>
            <a:r>
              <a:rPr lang="zh-CN" altLang="en-US" dirty="0"/>
              <a:t> 主流編譯器及</a:t>
            </a:r>
            <a:r>
              <a:rPr lang="en-US" altLang="zh-CN" dirty="0"/>
              <a:t>IDE</a:t>
            </a:r>
            <a:endParaRPr lang="en-US" altLang="zh-TW" dirty="0"/>
          </a:p>
          <a:p>
            <a:r>
              <a:rPr lang="en-US" altLang="zh-CN" dirty="0"/>
              <a:t>1.4</a:t>
            </a:r>
            <a:r>
              <a:rPr lang="zh-CN" altLang="en-US" dirty="0"/>
              <a:t> </a:t>
            </a:r>
            <a:r>
              <a:rPr lang="en-US" altLang="zh-CN" dirty="0"/>
              <a:t>ssh</a:t>
            </a:r>
            <a:r>
              <a:rPr lang="zh-CN" altLang="en-US" dirty="0"/>
              <a:t>遠端登入與操作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491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31FB1D8-89F5-4485-AF86-1D1C419B882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32275" y="1234852"/>
            <a:ext cx="416783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在我們的例子中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去掉紅色語句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(include)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是否仍然能夠成功編譯及連結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DDF269-5EFE-41A6-BC25-55DD174097E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516216" y="3444581"/>
            <a:ext cx="1519064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4C8583-F60B-4AC5-8E46-AE51CB9F1C8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516216" y="4301831"/>
            <a:ext cx="1519064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不可以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55E8D3E-F960-494D-9546-35EA5B825A5F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801841" y="3508874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067AB83-4598-400A-8034-1135660C2E31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801841" y="436612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7EDD41A-DA0B-4F6C-A0E8-8146931F9FF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4139A8AB-B638-4270-BF1E-93A27657F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6" y="1401305"/>
            <a:ext cx="2967777" cy="648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C1E2D9C9-142B-4BB8-998C-92ABBDBBF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6" y="2339729"/>
            <a:ext cx="3240087" cy="12332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8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"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D1D65120-CCDF-4BC3-8EB1-104F6E3E2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6" y="3857495"/>
            <a:ext cx="4832127" cy="2357568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ex5_main.cpp </a:t>
            </a:r>
          </a:p>
          <a:p>
            <a:pPr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16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ADD()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……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C5FF6A1-D594-4F00-83CD-233FD4FC400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012A4-882B-477D-9C29-E920F37AE27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613900" y="6219110"/>
            <a:ext cx="6692858" cy="276999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wrap="none" rtlCol="0" anchor="ctr">
            <a:spAutoFit/>
          </a:bodyPr>
          <a:lstStyle/>
          <a:p>
            <a:r>
              <a:rPr lang="zh-CN" altLang="en-US" sz="1200" b="1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可為此題添加文本、圖片、公式等解析，且需將內容全部放在本區域內。正常使用需</a:t>
            </a:r>
            <a:r>
              <a:rPr lang="en-US" altLang="zh-CN" sz="1200" b="1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b="1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C428FE1-C3D3-491D-875C-10DEECD3A4E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765109" y="635000"/>
            <a:ext cx="3506088" cy="3170099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分兩步考慮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編譯階段：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main.cpp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func.cpp</a:t>
            </a: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兩者編譯均能夠通過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連結階段：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main.o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</a:t>
            </a:r>
            <a:r>
              <a:rPr lang="en-US" altLang="zh-CN" sz="2000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func.o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將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ADD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連結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可以正常通過連結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zh-CN" altLang="en-US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8498958-3ABC-4B49-A436-C500956088EF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8D224A8C-A658-4775-8D5D-387082E0743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ADC8C23E-0333-44A6-A4A9-099E662EBE2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BF5C7B27-982D-448A-A628-34CA527818F6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單選題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E83CF283-B3A1-428A-B131-70AD06C91532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b="1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D636EDE-6516-41B1-9727-4F8A47DDDA3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6" name="RemarkBack">
              <a:extLst>
                <a:ext uri="{FF2B5EF4-FFF2-40B4-BE49-F238E27FC236}">
                  <a16:creationId xmlns:a16="http://schemas.microsoft.com/office/drawing/2014/main" id="{613C424B-A003-4F73-9AF1-848EB712DF1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markBlock">
              <a:extLst>
                <a:ext uri="{FF2B5EF4-FFF2-40B4-BE49-F238E27FC236}">
                  <a16:creationId xmlns:a16="http://schemas.microsoft.com/office/drawing/2014/main" id="{DC741D1A-54E7-4EB6-93EC-9CC31748D4A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RemarkTitleText">
              <a:extLst>
                <a:ext uri="{FF2B5EF4-FFF2-40B4-BE49-F238E27FC236}">
                  <a16:creationId xmlns:a16="http://schemas.microsoft.com/office/drawing/2014/main" id="{DD189749-EDCF-493E-A517-48F1B3450E1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CDFE545-94D5-4519-806B-F58C1BF8060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17BF01-93EC-EB4D-B54E-62D094A79776}"/>
              </a:ext>
            </a:extLst>
          </p:cNvPr>
          <p:cNvSpPr/>
          <p:nvPr/>
        </p:nvSpPr>
        <p:spPr>
          <a:xfrm>
            <a:off x="223366" y="6399565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g++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func.cpp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ex5_main.cpp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-o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main.out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7766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聲明與定義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6752"/>
            <a:ext cx="8047806" cy="4749029"/>
          </a:xfrm>
        </p:spPr>
        <p:txBody>
          <a:bodyPr/>
          <a:lstStyle/>
          <a:p>
            <a:r>
              <a:rPr lang="zh-CN" altLang="en-US" sz="3200" dirty="0"/>
              <a:t>函式宣告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函式定義（也叫實現）</a:t>
            </a:r>
            <a:endParaRPr lang="en-US" altLang="zh-CN" sz="3200" dirty="0"/>
          </a:p>
          <a:p>
            <a:pPr marL="457200" lvl="1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同一個函數可以有多次聲明，但只能有一次實現</a:t>
            </a:r>
            <a:endParaRPr lang="en-US" altLang="zh-CN" sz="3200" dirty="0"/>
          </a:p>
          <a:p>
            <a:pPr lvl="1"/>
            <a:r>
              <a:rPr lang="zh-CN" altLang="en-US" sz="2800" dirty="0"/>
              <a:t>多次實現會導致連結錯誤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DFEC97C9-AA4D-4410-A22C-F5E57C3E2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1772816"/>
            <a:ext cx="3919961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50687987-A597-4F15-B38C-F8315929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3469210"/>
            <a:ext cx="6638654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 {return a + b;}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1A57A8-0518-4511-BF07-A440BC0E0060}"/>
              </a:ext>
            </a:extLst>
          </p:cNvPr>
          <p:cNvSpPr txBox="1"/>
          <p:nvPr/>
        </p:nvSpPr>
        <p:spPr>
          <a:xfrm>
            <a:off x="893556" y="5551249"/>
            <a:ext cx="7782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func.o</a:t>
            </a:r>
            <a:r>
              <a:rPr lang="en-US" altLang="zh-CN" dirty="0">
                <a:latin typeface="Consolas" panose="020B0609020204030204" pitchFamily="49" charset="0"/>
              </a:rPr>
              <a:t>: In function `ADD(int, int)':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func.cpp:(.text+0x0):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multiple definition </a:t>
            </a:r>
            <a:r>
              <a:rPr lang="en-US" altLang="zh-CN" dirty="0">
                <a:latin typeface="Consolas" panose="020B0609020204030204" pitchFamily="49" charset="0"/>
              </a:rPr>
              <a:t>of `ADD(int, int)'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main.o:main.cpp</a:t>
            </a:r>
            <a:r>
              <a:rPr lang="en-US" altLang="zh-CN" dirty="0">
                <a:latin typeface="Consolas" panose="020B0609020204030204" pitchFamily="49" charset="0"/>
              </a:rPr>
              <a:t>:(.text+0x0): first defined here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0963D61-814B-4BD7-9A82-92C39736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2317082"/>
            <a:ext cx="5776238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);  </a:t>
            </a:r>
            <a:r>
              <a:rPr lang="en-US" altLang="zh-CN" sz="2400" b="1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400" b="1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變數名可省略</a:t>
            </a:r>
          </a:p>
        </p:txBody>
      </p:sp>
    </p:spTree>
    <p:extLst>
      <p:ext uri="{BB962C8B-B14F-4D97-AF65-F5344CB8AC3E}">
        <p14:creationId xmlns:p14="http://schemas.microsoft.com/office/powerpoint/2010/main" val="306369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聲明與定義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變數也可以有聲明和定義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變數定義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問題：以下是變數聲明還是變數定義？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50687987-A597-4F15-B38C-F8315929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3366565"/>
            <a:ext cx="5112568" cy="9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 = 0;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定義並初始化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</a:t>
            </a:r>
            <a:r>
              <a:rPr lang="en-US" altLang="zh-CN" sz="28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arr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[100];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定義陣列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5184B2DE-473E-4428-B7E2-F53711D91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5085184"/>
            <a:ext cx="1656184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x;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59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zh-CN" altLang="en-US" dirty="0"/>
              <a:t>聲明與定義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15796ECA-8E23-014B-B553-C5780175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637" y="1407915"/>
            <a:ext cx="3771287" cy="833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num.cpp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CBDAE58F-2538-604F-B2BB-F09E06397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059" y="2560836"/>
            <a:ext cx="3747865" cy="2308324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ex6.cpp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24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9212D17-32A1-9542-A2DE-A3425FEF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18B82F-718C-471C-AF40-5018FE1819CE}"/>
              </a:ext>
            </a:extLst>
          </p:cNvPr>
          <p:cNvSpPr txBox="1"/>
          <p:nvPr/>
        </p:nvSpPr>
        <p:spPr>
          <a:xfrm>
            <a:off x="660146" y="5373216"/>
            <a:ext cx="65426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/>
              <a:t>num.o</a:t>
            </a:r>
            <a:r>
              <a:rPr lang="en-US" altLang="zh-CN" sz="2800" b="1" dirty="0"/>
              <a:t>:(.bss+0x0): </a:t>
            </a:r>
            <a:r>
              <a:rPr lang="en-US" altLang="zh-CN" sz="2800" b="1" dirty="0">
                <a:solidFill>
                  <a:srgbClr val="C00000"/>
                </a:solidFill>
              </a:rPr>
              <a:t>multiple definition </a:t>
            </a:r>
            <a:r>
              <a:rPr lang="en-US" altLang="zh-CN" sz="2800" b="1" dirty="0"/>
              <a:t>of `a'</a:t>
            </a:r>
          </a:p>
          <a:p>
            <a:r>
              <a:rPr lang="en-US" altLang="zh-CN" sz="2800" b="1" dirty="0" err="1"/>
              <a:t>main.o</a:t>
            </a:r>
            <a:r>
              <a:rPr lang="en-US" altLang="zh-CN" sz="2800" b="1" dirty="0"/>
              <a:t>:(.bss+0x0): first defined here</a:t>
            </a:r>
            <a:endParaRPr lang="zh-CN" alt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80E576-D3A6-9C47-B721-BEAEBBCD5A5D}"/>
              </a:ext>
            </a:extLst>
          </p:cNvPr>
          <p:cNvSpPr/>
          <p:nvPr/>
        </p:nvSpPr>
        <p:spPr>
          <a:xfrm>
            <a:off x="2433069" y="4935284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g++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num.cpp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ex6.cpp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–o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main.out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8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58" y="1512168"/>
            <a:ext cx="9127926" cy="5229200"/>
          </a:xfrm>
        </p:spPr>
        <p:txBody>
          <a:bodyPr/>
          <a:lstStyle/>
          <a:p>
            <a:r>
              <a:rPr lang="zh-CN" altLang="en-US" sz="3200" dirty="0"/>
              <a:t>是變數定義！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聲明：告訴編譯器關於變數名稱、變數類型、變數大小、函數名稱、結構名稱、大小等等資訊，在聲明階段不會給變數分配任何的記憶體。</a:t>
            </a:r>
          </a:p>
          <a:p>
            <a:r>
              <a:rPr lang="zh-CN" altLang="en-US" sz="3200" dirty="0"/>
              <a:t>定義：定義是在變數聲明後，給它分配上記憶體。可以看成“</a:t>
            </a:r>
            <a:r>
              <a:rPr lang="zh-CN" altLang="en-US" sz="3200" dirty="0">
                <a:solidFill>
                  <a:srgbClr val="FF0000"/>
                </a:solidFill>
              </a:rPr>
              <a:t>定義 </a:t>
            </a:r>
            <a:r>
              <a:rPr lang="en-US" altLang="zh-CN" sz="3200" dirty="0">
                <a:solidFill>
                  <a:srgbClr val="FF0000"/>
                </a:solidFill>
              </a:rPr>
              <a:t>= </a:t>
            </a:r>
            <a:r>
              <a:rPr lang="zh-CN" altLang="en-US" sz="3200" dirty="0">
                <a:solidFill>
                  <a:srgbClr val="FF0000"/>
                </a:solidFill>
              </a:rPr>
              <a:t>聲明 </a:t>
            </a:r>
            <a:r>
              <a:rPr lang="en-US" altLang="zh-CN" sz="3200" dirty="0">
                <a:solidFill>
                  <a:srgbClr val="FF0000"/>
                </a:solidFill>
              </a:rPr>
              <a:t>+ </a:t>
            </a:r>
            <a:r>
              <a:rPr lang="zh-CN" altLang="en-US" sz="3200" dirty="0">
                <a:solidFill>
                  <a:srgbClr val="FF0000"/>
                </a:solidFill>
              </a:rPr>
              <a:t>記憶體分配</a:t>
            </a:r>
            <a:r>
              <a:rPr lang="zh-CN" altLang="en-US" sz="3200" dirty="0"/>
              <a:t>”。</a:t>
            </a:r>
            <a:endParaRPr lang="en-US" altLang="zh-CN" sz="3200" dirty="0"/>
          </a:p>
          <a:p>
            <a:r>
              <a:rPr lang="zh-CN" altLang="en-US" sz="3200" dirty="0"/>
              <a:t>如何</a:t>
            </a:r>
            <a:r>
              <a:rPr lang="zh-CN" altLang="en-US" sz="3200" dirty="0">
                <a:solidFill>
                  <a:srgbClr val="FF0000"/>
                </a:solidFill>
              </a:rPr>
              <a:t>進行變數聲明</a:t>
            </a:r>
            <a:r>
              <a:rPr lang="zh-CN" altLang="en-US" sz="3200" dirty="0">
                <a:solidFill>
                  <a:schemeClr val="tx1"/>
                </a:solidFill>
              </a:rPr>
              <a:t>？</a:t>
            </a:r>
            <a:endParaRPr lang="en-US" altLang="zh-CN" sz="3200" dirty="0">
              <a:solidFill>
                <a:schemeClr val="tx1"/>
              </a:solidFill>
            </a:endParaRPr>
          </a:p>
          <a:p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聲明與定義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5184B2DE-473E-4428-B7E2-F53711D91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039503"/>
            <a:ext cx="5616624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x; 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定義但不初始化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078B4D7-E542-41E5-86FF-1EE2EE9B931A}"/>
              </a:ext>
            </a:extLst>
          </p:cNvPr>
          <p:cNvSpPr/>
          <p:nvPr/>
        </p:nvSpPr>
        <p:spPr>
          <a:xfrm>
            <a:off x="5364088" y="476672"/>
            <a:ext cx="352839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小知識：全域變數即使不初始化，也會默認為</a:t>
            </a:r>
            <a:r>
              <a:rPr lang="en-US" altLang="zh-CN" sz="2000" dirty="0"/>
              <a:t>0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81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5180-C262-4B27-BDE7-DC6721C8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extern</a:t>
            </a:r>
            <a:r>
              <a:rPr lang="zh-CN" altLang="en-US" dirty="0"/>
              <a:t>關鍵字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8FD57-1854-4FBD-9652-15FEA0840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28800"/>
            <a:ext cx="8983910" cy="4749029"/>
          </a:xfrm>
        </p:spPr>
        <p:txBody>
          <a:bodyPr/>
          <a:lstStyle/>
          <a:p>
            <a:r>
              <a:rPr lang="zh-CN" altLang="en-US" sz="3200" dirty="0"/>
              <a:t>變數的聲明：</a:t>
            </a:r>
            <a:r>
              <a:rPr lang="en-US" altLang="zh-CN" sz="3200" dirty="0">
                <a:solidFill>
                  <a:srgbClr val="C00000"/>
                </a:solidFill>
              </a:rPr>
              <a:t>extern</a:t>
            </a:r>
            <a:r>
              <a:rPr lang="zh-CN" altLang="en-US" sz="3200" dirty="0">
                <a:solidFill>
                  <a:srgbClr val="C00000"/>
                </a:solidFill>
              </a:rPr>
              <a:t>關鍵字</a:t>
            </a:r>
            <a:endParaRPr lang="en-US" altLang="zh-CN" sz="3200" dirty="0">
              <a:solidFill>
                <a:srgbClr val="C00000"/>
              </a:solidFill>
            </a:endParaRPr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en-US" altLang="zh-CN" sz="3200" dirty="0"/>
              <a:t>extern</a:t>
            </a:r>
            <a:r>
              <a:rPr lang="zh-CN" altLang="en-US" sz="3200" dirty="0"/>
              <a:t>關鍵字也可以用於函式宣告</a:t>
            </a:r>
            <a:endParaRPr lang="en-US" altLang="zh-CN" sz="3200" dirty="0"/>
          </a:p>
          <a:p>
            <a:pPr lvl="1"/>
            <a:r>
              <a:rPr lang="zh-CN" altLang="en-US" sz="2800" b="1" dirty="0"/>
              <a:t>但</a:t>
            </a:r>
            <a:r>
              <a:rPr lang="en-US" altLang="zh-CN" sz="2800" b="1" dirty="0"/>
              <a:t>extern</a:t>
            </a:r>
            <a:r>
              <a:rPr lang="zh-CN" altLang="en-US" sz="2800" b="1" dirty="0"/>
              <a:t>對於函式宣告不是必須的。</a:t>
            </a:r>
            <a:endParaRPr lang="en-US" altLang="zh-CN" sz="2800" b="1" dirty="0"/>
          </a:p>
          <a:p>
            <a:pPr marL="457200" lvl="1" indent="0">
              <a:buNone/>
            </a:pPr>
            <a:endParaRPr lang="en-US" altLang="zh-CN" sz="3200" b="1" dirty="0"/>
          </a:p>
          <a:p>
            <a:r>
              <a:rPr lang="en-US" altLang="zh-CN" sz="3200" b="1" dirty="0"/>
              <a:t>extern</a:t>
            </a:r>
            <a:r>
              <a:rPr lang="zh-CN" altLang="en-US" sz="3200" b="1" dirty="0"/>
              <a:t>通常用</a:t>
            </a:r>
            <a:r>
              <a:rPr lang="zh-CN" altLang="en-US" sz="3200" dirty="0"/>
              <a:t>在</a:t>
            </a:r>
            <a:r>
              <a:rPr lang="zh-CN" altLang="en-US" sz="3200" b="1" dirty="0"/>
              <a:t>全域變數在不同檔內的共用</a:t>
            </a:r>
            <a:endParaRPr lang="en-US" altLang="zh-CN" sz="3200" b="1" dirty="0"/>
          </a:p>
          <a:p>
            <a:endParaRPr lang="zh-CN" altLang="en-US" sz="3200" dirty="0"/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3C4DAA7F-09C0-4E7D-AA7E-197245962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656" y="2204864"/>
            <a:ext cx="6912768" cy="9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x;   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聲明變數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</a:t>
            </a:r>
            <a:r>
              <a:rPr lang="en-US" altLang="zh-CN" sz="28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arr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[100];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聲明陣列變數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FF48097F-56F9-498E-9294-8375F5BC5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4271751"/>
            <a:ext cx="5899670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ADD(</a:t>
            </a:r>
            <a:r>
              <a:rPr lang="en-US" altLang="zh-CN" sz="2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9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en-US" altLang="zh-CN" dirty="0"/>
              <a:t>extern</a:t>
            </a:r>
            <a:r>
              <a:rPr kumimoji="1" lang="zh-CN" altLang="en-US" dirty="0"/>
              <a:t>關鍵字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F49AB746-6769-9B40-A16F-CB91895CD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509919"/>
            <a:ext cx="3600400" cy="1479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num.h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，聲明變數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c[5];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d;</a:t>
            </a:r>
            <a:endParaRPr lang="en-US" altLang="zh-CN" sz="18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15796ECA-8E23-014B-B553-C5780175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145" y="1509919"/>
            <a:ext cx="3771287" cy="1479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num.cpp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，定義變數的初值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num.h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8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c[5];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CBDAE58F-2538-604F-B2BB-F09E06397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3147933"/>
            <a:ext cx="7704856" cy="2585323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ex6.cpp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num.h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d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c[0]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9212D17-32A1-9542-A2DE-A3425FEF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269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304CF1-6BC2-4ACC-BE1B-8EC3927A99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40808" y="790892"/>
            <a:ext cx="424599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劃線處可以添加多條語句。在保證程式能夠正常編譯、連結的情況下，</a:t>
            </a:r>
            <a:r>
              <a:rPr lang="zh-CN" altLang="en-US" sz="2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至少一定要</a:t>
            </a:r>
            <a:r>
              <a:rPr lang="zh-CN" altLang="en-US" sz="2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添加的語句有？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325762-BCC6-4BB1-8C16-ECAF7403E6A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796136" y="280660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 x;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E4E90C-AD64-49E4-8F72-CD3BA55AE1D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796136" y="366385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extern int x;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34332D-08DF-433D-BEF3-7A3191DE19B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96136" y="452110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 add(int);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AA44D8-5103-403B-AE10-864E71DCEB7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796136" y="537835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 add(int x)</a:t>
            </a:r>
          </a:p>
          <a:p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{return 0;}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595A58-45CD-4D6C-A1B4-A6B5893CE60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5081761" y="287089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7892B8-7142-4F4E-94A0-1BF9B28BE78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5081761" y="372814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52FC5D-0FF7-48DD-B691-3FE4212FA6C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5081761" y="4585393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8EC2794-5C5F-4789-B597-AEEFFFABB56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5081761" y="544264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3AE309A-1FB9-4204-987F-B7B3B465F75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808DDCEB-A1D2-4A3F-A057-54D6BE9E0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101" y="3667825"/>
            <a:ext cx="3512655" cy="2308324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main.cpp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______(</a:t>
            </a:r>
            <a:r>
              <a:rPr lang="zh-CN" alt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填空</a:t>
            </a: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)_____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add(1);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5" name="Text Box 12">
            <a:extLst>
              <a:ext uri="{FF2B5EF4-FFF2-40B4-BE49-F238E27FC236}">
                <a16:creationId xmlns:a16="http://schemas.microsoft.com/office/drawing/2014/main" id="{38A97DB6-76E3-4974-A3E3-085EC80EC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634" y="1052736"/>
            <a:ext cx="3585591" cy="2308324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x = 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add(int a)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x += 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return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2C8F311-2A79-447D-A515-6E682F4F771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DC53DE0-5777-4A62-8144-B0763AF248A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613900" y="6219110"/>
            <a:ext cx="6692858" cy="276999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wrap="none" rtlCol="0" anchor="ctr">
            <a:spAutoFit/>
          </a:bodyPr>
          <a:lstStyle/>
          <a:p>
            <a:r>
              <a:rPr lang="zh-CN" altLang="en-US" sz="1200" b="1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可為此題添加文本、圖片、公式等解析，且需將內容全部放在本區域內。正常使用需</a:t>
            </a:r>
            <a:r>
              <a:rPr lang="en-US" altLang="zh-CN" sz="1200" b="1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b="1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694A03A-AF2A-4B08-9DE4-F95425C1E9A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695573" y="635000"/>
            <a:ext cx="3440365" cy="3477875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選項會導致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定義多次，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造成連結錯誤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 main.cpp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中沒有使用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</a:t>
            </a: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因此不需要聲明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 main.cpp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中使用了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add</a:t>
            </a: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因此需要聲明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add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選項會導致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add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定義多次，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造成連結錯誤。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AEFF14E-114B-416B-AB45-6921EA176607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A071E095-8DCA-42E4-A819-B4774146246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26023630-73FC-4838-8783-6DB6E7BFCB2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782A1D3-FC34-4EB4-BBAF-2A0708FEFE99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不定項題</a:t>
              </a:r>
            </a:p>
          </p:txBody>
        </p:sp>
        <p:sp>
          <p:nvSpPr>
            <p:cNvPr id="24" name="TipText">
              <a:extLst>
                <a:ext uri="{FF2B5EF4-FFF2-40B4-BE49-F238E27FC236}">
                  <a16:creationId xmlns:a16="http://schemas.microsoft.com/office/drawing/2014/main" id="{F3DB48D5-DE04-4121-A043-409E4431EA3E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b="1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107949-CDB0-47B8-A6C3-2FC79EF6C5A4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9" name="RemarkBack">
              <a:extLst>
                <a:ext uri="{FF2B5EF4-FFF2-40B4-BE49-F238E27FC236}">
                  <a16:creationId xmlns:a16="http://schemas.microsoft.com/office/drawing/2014/main" id="{9865CDB2-F8FB-4416-A616-72E635F57E3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RemarkBlock">
              <a:extLst>
                <a:ext uri="{FF2B5EF4-FFF2-40B4-BE49-F238E27FC236}">
                  <a16:creationId xmlns:a16="http://schemas.microsoft.com/office/drawing/2014/main" id="{B8659A59-BB17-4381-9CF4-785FFFA7119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RemarkTitleText">
              <a:extLst>
                <a:ext uri="{FF2B5EF4-FFF2-40B4-BE49-F238E27FC236}">
                  <a16:creationId xmlns:a16="http://schemas.microsoft.com/office/drawing/2014/main" id="{B71676FF-ED0A-463A-8E91-3D7261F4CD90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8EBD5BE-A931-4428-9206-FE41352CB4A0}"/>
              </a:ext>
            </a:extLst>
          </p:cNvPr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10E9F9F-62C9-5040-85A1-29DA976A9793}"/>
              </a:ext>
            </a:extLst>
          </p:cNvPr>
          <p:cNvSpPr/>
          <p:nvPr/>
        </p:nvSpPr>
        <p:spPr>
          <a:xfrm>
            <a:off x="223366" y="6152714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g++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func.cpp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–o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main.out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9434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連結 </a:t>
            </a:r>
            <a:r>
              <a:rPr kumimoji="1" lang="en-US" altLang="zh-CN" dirty="0"/>
              <a:t>--</a:t>
            </a:r>
            <a:r>
              <a:rPr kumimoji="1" lang="zh-CN" altLang="en-US" dirty="0"/>
              <a:t> 函數 和 全域變數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dirty="0"/>
              <a:t>為什麼只在標頭檔</a:t>
            </a:r>
            <a:r>
              <a:rPr kumimoji="1" lang="en-US" altLang="zh-CN" dirty="0"/>
              <a:t>(.h)</a:t>
            </a:r>
            <a:r>
              <a:rPr kumimoji="1" lang="zh-CN" altLang="en-US" dirty="0"/>
              <a:t>進行</a:t>
            </a:r>
            <a:r>
              <a:rPr kumimoji="1" lang="zh-CN" altLang="en-US" dirty="0">
                <a:solidFill>
                  <a:srgbClr val="FF0000"/>
                </a:solidFill>
              </a:rPr>
              <a:t>函式宣告</a:t>
            </a:r>
            <a:r>
              <a:rPr kumimoji="1" lang="zh-CN" altLang="en-US" dirty="0"/>
              <a:t>而不實現（定義）</a:t>
            </a:r>
            <a:r>
              <a:rPr kumimoji="1" lang="zh-CN" altLang="en-US" dirty="0">
                <a:solidFill>
                  <a:srgbClr val="FF0000"/>
                </a:solidFill>
              </a:rPr>
              <a:t>函數體</a:t>
            </a:r>
            <a:r>
              <a:rPr kumimoji="1" lang="zh-CN" altLang="en-US" dirty="0"/>
              <a:t>？</a:t>
            </a:r>
            <a:endParaRPr kumimoji="1" lang="en-US" altLang="zh-CN" sz="2400" dirty="0"/>
          </a:p>
          <a:p>
            <a:pPr lvl="1"/>
            <a:r>
              <a:rPr kumimoji="1" lang="zh-CN" altLang="en-US" dirty="0"/>
              <a:t>若函數沒定義成局部函數而又有多個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檔包含此標頭檔，在連結時因發現多個相同的函數實現而發生錯誤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換句話說，如果把定義放進標頭檔中，每</a:t>
            </a:r>
            <a:r>
              <a:rPr kumimoji="1" lang="en-US" altLang="zh-CN" dirty="0">
                <a:solidFill>
                  <a:srgbClr val="FF0000"/>
                </a:solidFill>
              </a:rPr>
              <a:t>include</a:t>
            </a:r>
            <a:r>
              <a:rPr kumimoji="1" lang="zh-CN" altLang="en-US" dirty="0"/>
              <a:t>一次標頭檔，識別字對應函數就被定義一次，重複定義在多檔的編譯連接時容易出問題。</a:t>
            </a:r>
            <a:endParaRPr kumimoji="1" lang="en-US" altLang="zh-CN" sz="2800" dirty="0"/>
          </a:p>
          <a:p>
            <a:r>
              <a:rPr kumimoji="1" lang="zh-CN" altLang="en-US" dirty="0"/>
              <a:t>若標頭檔中定義全域變數且多個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檔包含此標頭檔，在連結時會因</a:t>
            </a:r>
            <a:r>
              <a:rPr kumimoji="1" lang="zh-CN" altLang="en-US" dirty="0">
                <a:solidFill>
                  <a:srgbClr val="FF0000"/>
                </a:solidFill>
              </a:rPr>
              <a:t>重複定義</a:t>
            </a:r>
            <a:r>
              <a:rPr kumimoji="1" lang="zh-CN" altLang="en-US" dirty="0"/>
              <a:t>而發生錯誤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0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巨集定義的使用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 </a:t>
            </a:r>
            <a:r>
              <a:rPr kumimoji="1" lang="en" altLang="zh-CN" sz="3200" dirty="0">
                <a:solidFill>
                  <a:srgbClr val="FF0000"/>
                </a:solidFill>
              </a:rPr>
              <a:t>#define</a:t>
            </a:r>
            <a:r>
              <a:rPr kumimoji="1" lang="zh-CN" altLang="en-US" sz="3200" dirty="0"/>
              <a:t>是</a:t>
            </a:r>
            <a:r>
              <a:rPr kumimoji="1" lang="en" altLang="zh-CN" sz="3200" dirty="0"/>
              <a:t>C++</a:t>
            </a:r>
            <a:r>
              <a:rPr kumimoji="1" lang="zh-CN" altLang="en-US" sz="3200" dirty="0"/>
              <a:t>語言中的一個</a:t>
            </a:r>
            <a:r>
              <a:rPr kumimoji="1" lang="zh-CN" altLang="en-US" sz="3200" dirty="0">
                <a:solidFill>
                  <a:srgbClr val="FF0000"/>
                </a:solidFill>
              </a:rPr>
              <a:t>預編譯指令</a:t>
            </a:r>
            <a:r>
              <a:rPr kumimoji="1" lang="zh-CN" altLang="en-US" sz="3200" dirty="0"/>
              <a:t>，它用來將一個識別字定義為一個字串，該識別字被稱為</a:t>
            </a:r>
            <a:r>
              <a:rPr kumimoji="1" lang="zh-CN" altLang="en-US" sz="3200" dirty="0">
                <a:solidFill>
                  <a:srgbClr val="FF0000"/>
                </a:solidFill>
              </a:rPr>
              <a:t>宏名</a:t>
            </a:r>
            <a:r>
              <a:rPr kumimoji="1" lang="zh-CN" altLang="en-US" sz="3200" dirty="0"/>
              <a:t>，被定義的字串稱為</a:t>
            </a:r>
            <a:r>
              <a:rPr kumimoji="1" lang="zh-CN" altLang="en-US" sz="3200" dirty="0">
                <a:solidFill>
                  <a:srgbClr val="FF0000"/>
                </a:solidFill>
              </a:rPr>
              <a:t>替換文本</a:t>
            </a:r>
            <a:r>
              <a:rPr kumimoji="1" lang="zh-CN" altLang="en-US" sz="3200" dirty="0"/>
              <a:t>。</a:t>
            </a:r>
          </a:p>
          <a:p>
            <a:endParaRPr kumimoji="1" lang="zh-CN" altLang="en-US" sz="3200" dirty="0"/>
          </a:p>
          <a:p>
            <a:r>
              <a:rPr kumimoji="1" lang="zh-CN" altLang="en-US" sz="3200" dirty="0"/>
              <a:t>在程式被編譯前，先將宏名用被定義的字串替換，這稱為</a:t>
            </a:r>
            <a:r>
              <a:rPr kumimoji="1" lang="zh-CN" altLang="en-US" sz="3200" dirty="0">
                <a:solidFill>
                  <a:srgbClr val="FF0000"/>
                </a:solidFill>
              </a:rPr>
              <a:t>宏替換</a:t>
            </a:r>
            <a:r>
              <a:rPr kumimoji="1" lang="zh-CN" altLang="en-US" sz="3200" dirty="0"/>
              <a:t>，替換後才進行編譯，宏替換是簡單的替換。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90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本講內容提要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1.5</a:t>
            </a:r>
            <a:r>
              <a:rPr kumimoji="1" lang="zh-CN" altLang="en-US" dirty="0">
                <a:sym typeface="+mn-ea"/>
              </a:rPr>
              <a:t> </a:t>
            </a:r>
            <a:r>
              <a:rPr lang="zh-CN" altLang="en-US" dirty="0"/>
              <a:t>來源程式的結構、編譯、連結</a:t>
            </a:r>
            <a:endParaRPr kumimoji="1" lang="en-US" altLang="zh-CN" dirty="0">
              <a:sym typeface="+mn-ea"/>
            </a:endParaRPr>
          </a:p>
          <a:p>
            <a:r>
              <a:rPr kumimoji="1" lang="en-US" altLang="zh-CN" dirty="0">
                <a:sym typeface="+mn-ea"/>
              </a:rPr>
              <a:t>1.6</a:t>
            </a:r>
            <a:r>
              <a:rPr kumimoji="1" lang="zh-CN" altLang="en-US" dirty="0">
                <a:sym typeface="+mn-ea"/>
              </a:rPr>
              <a:t> 多檔編譯和連結過程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1.7</a:t>
            </a:r>
            <a:r>
              <a:rPr lang="zh-CN" altLang="en-US" dirty="0">
                <a:sym typeface="+mn-ea"/>
              </a:rPr>
              <a:t> 巨集定義</a:t>
            </a:r>
            <a:endParaRPr kumimoji="1" lang="en-US" altLang="zh-CN" dirty="0">
              <a:sym typeface="+mn-ea"/>
            </a:endParaRPr>
          </a:p>
          <a:p>
            <a:r>
              <a:rPr lang="en-US" altLang="zh-CN" dirty="0"/>
              <a:t>1.8</a:t>
            </a:r>
            <a:r>
              <a:rPr lang="zh-CN" altLang="en-US" dirty="0"/>
              <a:t> 編寫</a:t>
            </a:r>
            <a:r>
              <a:rPr lang="en-US" altLang="zh-CN" dirty="0"/>
              <a:t>Make</a:t>
            </a:r>
            <a:r>
              <a:rPr lang="zh-CN" altLang="en-US" dirty="0"/>
              <a:t>工具的腳本程式</a:t>
            </a:r>
            <a:endParaRPr kumimoji="1" lang="en-US" altLang="zh-CN" dirty="0">
              <a:sym typeface="+mn-ea"/>
            </a:endParaRPr>
          </a:p>
          <a:p>
            <a:r>
              <a:rPr kumimoji="1" lang="en-US" altLang="zh-CN" dirty="0">
                <a:sym typeface="+mn-ea"/>
              </a:rPr>
              <a:t>1.9</a:t>
            </a:r>
            <a:r>
              <a:rPr kumimoji="1" lang="zh-CN" altLang="en-US" dirty="0">
                <a:sym typeface="+mn-ea"/>
              </a:rPr>
              <a:t> </a:t>
            </a:r>
            <a:r>
              <a:rPr lang="zh-CN" altLang="en-US" dirty="0"/>
              <a:t>使用</a:t>
            </a:r>
            <a:r>
              <a:rPr lang="zh-TW" altLang="en-US" dirty="0"/>
              <a:t>程式</a:t>
            </a:r>
            <a:r>
              <a:rPr lang="zh-CN" altLang="en-US" dirty="0"/>
              <a:t>主函數</a:t>
            </a:r>
            <a:r>
              <a:rPr lang="zh-TW" altLang="en-US" dirty="0"/>
              <a:t>的命令列參數</a:t>
            </a:r>
            <a:endParaRPr lang="en-US" altLang="zh-TW" dirty="0"/>
          </a:p>
          <a:p>
            <a:r>
              <a:rPr lang="en-US" altLang="zh-CN" dirty="0">
                <a:sym typeface="+mn-ea"/>
              </a:rPr>
              <a:t>1.10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GDB</a:t>
            </a:r>
            <a:r>
              <a:rPr lang="zh-CN" altLang="en-US" dirty="0">
                <a:sym typeface="+mn-ea"/>
              </a:rPr>
              <a:t>調試工具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C3BD7-260C-4BC9-9C17-940D7F59C4D1}" type="slidenum">
              <a:rPr lang="en-US" altLang="zh-CN" smtClean="0"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6633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巨集定義的使用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簡單的宏替換</a:t>
            </a:r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" altLang="zh-CN" sz="3200" dirty="0"/>
              <a:t>C++</a:t>
            </a:r>
            <a:r>
              <a:rPr kumimoji="1" lang="zh-CN" altLang="en-US" sz="3200" dirty="0"/>
              <a:t>中，這種替換一般被</a:t>
            </a:r>
            <a:r>
              <a:rPr kumimoji="1" lang="en" altLang="zh-CN" sz="3200" dirty="0"/>
              <a:t>const</a:t>
            </a:r>
            <a:r>
              <a:rPr kumimoji="1" lang="zh-CN" altLang="en-US" sz="3200" dirty="0"/>
              <a:t>取代，進而能保證</a:t>
            </a:r>
            <a:r>
              <a:rPr kumimoji="1" lang="zh-CN" altLang="en-US" sz="3200" dirty="0">
                <a:solidFill>
                  <a:srgbClr val="FF0000"/>
                </a:solidFill>
              </a:rPr>
              <a:t>類型</a:t>
            </a:r>
            <a:r>
              <a:rPr kumimoji="1" lang="zh-CN" altLang="en-US" sz="3200" dirty="0"/>
              <a:t>的正確性。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8EA6A0-5572-744A-B28D-7D148D613F09}"/>
              </a:ext>
            </a:extLst>
          </p:cNvPr>
          <p:cNvSpPr txBox="1"/>
          <p:nvPr/>
        </p:nvSpPr>
        <p:spPr>
          <a:xfrm>
            <a:off x="1338672" y="2222865"/>
            <a:ext cx="7409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宏名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字串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PI </a:t>
            </a:r>
            <a:r>
              <a:rPr lang="it-IT" altLang="zh-CN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3.1415926535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399E7E-582C-C442-9728-0FF423AD1048}"/>
              </a:ext>
            </a:extLst>
          </p:cNvPr>
          <p:cNvSpPr txBox="1"/>
          <p:nvPr/>
        </p:nvSpPr>
        <p:spPr>
          <a:xfrm>
            <a:off x="1354075" y="4869160"/>
            <a:ext cx="740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double PI = </a:t>
            </a:r>
            <a:r>
              <a:rPr lang="it-IT" altLang="zh-CN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3.1415926535</a:t>
            </a:r>
          </a:p>
        </p:txBody>
      </p:sp>
    </p:spTree>
    <p:extLst>
      <p:ext uri="{BB962C8B-B14F-4D97-AF65-F5344CB8AC3E}">
        <p14:creationId xmlns:p14="http://schemas.microsoft.com/office/powerpoint/2010/main" val="2380778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巨集定義的使用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</a:rPr>
              <a:t>帶參數的巨集定義</a:t>
            </a:r>
          </a:p>
          <a:p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  <a:p>
            <a:r>
              <a:rPr lang="zh-CN" altLang="en-US" sz="3200" dirty="0">
                <a:latin typeface="华文楷体" panose="02010600040101010101" pitchFamily="2" charset="-122"/>
              </a:rPr>
              <a:t>在</a:t>
            </a:r>
            <a:r>
              <a:rPr lang="en-US" altLang="zh-CN" sz="3200" dirty="0">
                <a:latin typeface="华文楷体" panose="02010600040101010101" pitchFamily="2" charset="-122"/>
              </a:rPr>
              <a:t>C++</a:t>
            </a:r>
            <a:r>
              <a:rPr lang="zh-CN" altLang="en-US" sz="3200" dirty="0">
                <a:latin typeface="华文楷体" panose="02010600040101010101" pitchFamily="2" charset="-122"/>
              </a:rPr>
              <a:t>中，這種替換一般被內聯函數取代，進而能保證類型的正確性。（下節課內容）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6C7C53-00ED-0B4F-9E82-EE20D2AEF468}"/>
              </a:ext>
            </a:extLst>
          </p:cNvPr>
          <p:cNvSpPr txBox="1"/>
          <p:nvPr/>
        </p:nvSpPr>
        <p:spPr>
          <a:xfrm>
            <a:off x="827584" y="2258869"/>
            <a:ext cx="7876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宏名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(&lt;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參數表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字串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sqr(x) ( 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BFF005-5E1B-6C47-B1CC-EA675FD9DD34}"/>
              </a:ext>
            </a:extLst>
          </p:cNvPr>
          <p:cNvSpPr txBox="1"/>
          <p:nvPr/>
        </p:nvSpPr>
        <p:spPr>
          <a:xfrm>
            <a:off x="855204" y="3327326"/>
            <a:ext cx="185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(3+2)    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89A01E49-000B-0344-98EA-4481E76CC414}"/>
              </a:ext>
            </a:extLst>
          </p:cNvPr>
          <p:cNvSpPr/>
          <p:nvPr/>
        </p:nvSpPr>
        <p:spPr>
          <a:xfrm>
            <a:off x="2777072" y="3336908"/>
            <a:ext cx="11674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E196A2-8739-064C-BA2B-70150DF15519}"/>
              </a:ext>
            </a:extLst>
          </p:cNvPr>
          <p:cNvSpPr txBox="1"/>
          <p:nvPr/>
        </p:nvSpPr>
        <p:spPr>
          <a:xfrm>
            <a:off x="4068366" y="3284984"/>
            <a:ext cx="46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(3+2) * (3+2) ) = 25    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BAAEC6-7F0E-9244-B377-352390F88778}"/>
              </a:ext>
            </a:extLst>
          </p:cNvPr>
          <p:cNvSpPr txBox="1"/>
          <p:nvPr/>
        </p:nvSpPr>
        <p:spPr>
          <a:xfrm>
            <a:off x="894327" y="5341272"/>
            <a:ext cx="7588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double </a:t>
            </a:r>
            <a:r>
              <a:rPr lang="en-US" altLang="zh-CN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(double x)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									{return x * x;}</a:t>
            </a:r>
          </a:p>
        </p:txBody>
      </p:sp>
    </p:spTree>
    <p:extLst>
      <p:ext uri="{BB962C8B-B14F-4D97-AF65-F5344CB8AC3E}">
        <p14:creationId xmlns:p14="http://schemas.microsoft.com/office/powerpoint/2010/main" val="84177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-56803"/>
            <a:ext cx="7886700" cy="1325563"/>
          </a:xfrm>
        </p:spPr>
        <p:txBody>
          <a:bodyPr/>
          <a:lstStyle/>
          <a:p>
            <a:r>
              <a:rPr lang="zh-CN" altLang="en-US" dirty="0"/>
              <a:t>巨集定義的使用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80728"/>
            <a:ext cx="8119814" cy="5112568"/>
          </a:xfrm>
        </p:spPr>
        <p:txBody>
          <a:bodyPr/>
          <a:lstStyle/>
          <a:p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防止標頭檔被重複包含</a:t>
            </a:r>
            <a:endParaRPr lang="en-US" altLang="zh-CN" sz="30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r>
              <a:rPr lang="zh-CN" altLang="en-US" sz="2800" dirty="0">
                <a:latin typeface="华文楷体" panose="02010600040101010101" pitchFamily="2" charset="-122"/>
              </a:rPr>
              <a:t>方法一 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header guards </a:t>
            </a:r>
            <a:endParaRPr lang="en-US" altLang="zh-CN" sz="2800" dirty="0"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r>
              <a:rPr lang="zh-CN" altLang="en-US" sz="2800" dirty="0">
                <a:latin typeface="华文楷体" panose="02010600040101010101" pitchFamily="2" charset="-122"/>
              </a:rPr>
              <a:t>方法二 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#pragma once</a:t>
            </a:r>
            <a:endParaRPr lang="en-US" altLang="zh-CN" sz="2800" dirty="0">
              <a:latin typeface="华文楷体" panose="02010600040101010101" pitchFamily="2" charset="-122"/>
            </a:endParaRPr>
          </a:p>
          <a:p>
            <a:pPr marL="457200" lvl="1" indent="0">
              <a:buNone/>
            </a:pPr>
            <a:endParaRPr kumimoji="1" lang="en-US" altLang="zh-CN" sz="3200" dirty="0"/>
          </a:p>
          <a:p>
            <a:endParaRPr lang="en-US" altLang="zh-CN" sz="32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越來越多編譯器支持 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#pragma once</a:t>
            </a:r>
          </a:p>
          <a:p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#pragma once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比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header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 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guards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更簡單，且保證物理上的同一檔不被編譯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/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讀取多次，更快</a:t>
            </a:r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C66A22-B057-FC41-9C17-0B8341EE02C6}"/>
              </a:ext>
            </a:extLst>
          </p:cNvPr>
          <p:cNvSpPr txBox="1"/>
          <p:nvPr/>
        </p:nvSpPr>
        <p:spPr>
          <a:xfrm>
            <a:off x="1206749" y="1920595"/>
            <a:ext cx="45052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__BODYDEF_H__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 __BODYDEF_H__ 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//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標頭檔內容 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BC82BF6-7B57-B54D-8AB4-ABE9384F2643}"/>
              </a:ext>
            </a:extLst>
          </p:cNvPr>
          <p:cNvSpPr/>
          <p:nvPr/>
        </p:nvSpPr>
        <p:spPr>
          <a:xfrm>
            <a:off x="1223889" y="1920595"/>
            <a:ext cx="4488110" cy="18344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形标注 18">
            <a:extLst>
              <a:ext uri="{FF2B5EF4-FFF2-40B4-BE49-F238E27FC236}">
                <a16:creationId xmlns:a16="http://schemas.microsoft.com/office/drawing/2014/main" id="{46509CED-76F7-F549-82FA-15CBDE8EEFBE}"/>
              </a:ext>
            </a:extLst>
          </p:cNvPr>
          <p:cNvSpPr/>
          <p:nvPr/>
        </p:nvSpPr>
        <p:spPr>
          <a:xfrm>
            <a:off x="6032326" y="1124744"/>
            <a:ext cx="2212082" cy="816575"/>
          </a:xfrm>
          <a:prstGeom prst="wedgeEllipseCallout">
            <a:avLst>
              <a:gd name="adj1" fmla="val -75351"/>
              <a:gd name="adj2" fmla="val 844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宏名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2C9D90-B85E-9F4D-8742-7AC3FE1F862D}"/>
              </a:ext>
            </a:extLst>
          </p:cNvPr>
          <p:cNvSpPr txBox="1"/>
          <p:nvPr/>
        </p:nvSpPr>
        <p:spPr>
          <a:xfrm>
            <a:off x="1210197" y="4206848"/>
            <a:ext cx="4505250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標頭檔內容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086C7C-F24D-6247-9D6C-0DC11F6E70B6}"/>
              </a:ext>
            </a:extLst>
          </p:cNvPr>
          <p:cNvSpPr/>
          <p:nvPr/>
        </p:nvSpPr>
        <p:spPr>
          <a:xfrm>
            <a:off x="1230785" y="4262009"/>
            <a:ext cx="4481214" cy="90948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3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340548" y="1556792"/>
            <a:ext cx="4519484" cy="956288"/>
          </a:xfrm>
          <a:prstGeom prst="rect">
            <a:avLst/>
          </a:prstGeom>
          <a:solidFill>
            <a:srgbClr val="FF0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2375954" y="2762212"/>
            <a:ext cx="539862" cy="86146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40548" y="3829749"/>
            <a:ext cx="4519484" cy="2248950"/>
          </a:xfrm>
          <a:prstGeom prst="rect">
            <a:avLst/>
          </a:prstGeom>
          <a:solidFill>
            <a:srgbClr val="008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ifndef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FUNC_H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#define FUNC_H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endif</a:t>
            </a:r>
            <a:endParaRPr lang="zh-CN" altLang="en-US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9044" y="1333212"/>
            <a:ext cx="3987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增加預編譯指令，防止多次包含同一頭檔時出現編譯錯誤</a:t>
            </a:r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格式：</a:t>
            </a:r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#ifndef 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符號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#define 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符號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內容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endif</a:t>
            </a:r>
            <a:endParaRPr lang="zh-CN" altLang="en-US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dirty="0"/>
              <a:t>巨集定義的使用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8190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340548" y="1556792"/>
            <a:ext cx="4519484" cy="956288"/>
          </a:xfrm>
          <a:prstGeom prst="rect">
            <a:avLst/>
          </a:prstGeom>
          <a:solidFill>
            <a:srgbClr val="FF0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40548" y="3829749"/>
            <a:ext cx="4519484" cy="2248950"/>
          </a:xfrm>
          <a:prstGeom prst="rect">
            <a:avLst/>
          </a:prstGeom>
          <a:solidFill>
            <a:srgbClr val="008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Test.h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#pragma once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Class Test{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...//Test</a:t>
            </a:r>
            <a:r>
              <a:rPr lang="zh-CN" altLang="en-US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類的介面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49044" y="1333212"/>
            <a:ext cx="39874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如果在標頭檔中避免變數和函式定義，是否就不需要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header guards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或者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#pragma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once</a:t>
            </a:r>
            <a:r>
              <a:rPr lang="zh-CN" altLang="en-US" sz="28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？</a:t>
            </a:r>
            <a:endParaRPr lang="en-US" altLang="zh-CN" sz="2800" b="1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dirty="0"/>
              <a:t>巨集定義的使用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E05144-3C84-5B47-9F53-95E641996D23}"/>
              </a:ext>
            </a:extLst>
          </p:cNvPr>
          <p:cNvSpPr/>
          <p:nvPr/>
        </p:nvSpPr>
        <p:spPr>
          <a:xfrm>
            <a:off x="5049044" y="3708907"/>
            <a:ext cx="407590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用戶自訂類型（下節課開始介紹）通常寫在標頭檔中，如果不使用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header guards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或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#pragma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once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，當標頭檔被</a:t>
            </a:r>
            <a:r>
              <a:rPr lang="zh-CN" altLang="en-CN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重複包含時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，會導致類型的重複定義</a:t>
            </a:r>
          </a:p>
        </p:txBody>
      </p:sp>
    </p:spTree>
    <p:extLst>
      <p:ext uri="{BB962C8B-B14F-4D97-AF65-F5344CB8AC3E}">
        <p14:creationId xmlns:p14="http://schemas.microsoft.com/office/powerpoint/2010/main" val="410578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巨集定義的使用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119814" cy="5112568"/>
          </a:xfrm>
        </p:spPr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</a:rPr>
              <a:t>用於</a:t>
            </a:r>
            <a:r>
              <a:rPr lang="en-US" altLang="zh-CN" sz="3200" dirty="0">
                <a:latin typeface="华文楷体" panose="02010600040101010101" pitchFamily="2" charset="-122"/>
              </a:rPr>
              <a:t>Debug</a:t>
            </a:r>
            <a:r>
              <a:rPr lang="zh-CN" altLang="en-US" sz="3200" dirty="0">
                <a:latin typeface="华文楷体" panose="02010600040101010101" pitchFamily="2" charset="-122"/>
              </a:rPr>
              <a:t>輸出等</a:t>
            </a:r>
          </a:p>
          <a:p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23DD30-1E3A-6C42-A915-FE63C9110E5C}"/>
              </a:ext>
            </a:extLst>
          </p:cNvPr>
          <p:cNvSpPr txBox="1"/>
          <p:nvPr/>
        </p:nvSpPr>
        <p:spPr>
          <a:xfrm>
            <a:off x="834616" y="4137784"/>
            <a:ext cx="7235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#define DEBUG</a:t>
            </a:r>
            <a:endParaRPr lang="it-IT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endParaRPr lang="it-IT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28A154-D98B-2C43-AB4F-8449D4B76B8D}"/>
              </a:ext>
            </a:extLst>
          </p:cNvPr>
          <p:cNvSpPr txBox="1"/>
          <p:nvPr/>
        </p:nvSpPr>
        <p:spPr>
          <a:xfrm>
            <a:off x="834616" y="2046327"/>
            <a:ext cx="76688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識別字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程式段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程式段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73ACB0-9EAA-7E48-929A-8AB80B125FAA}"/>
              </a:ext>
            </a:extLst>
          </p:cNvPr>
          <p:cNvSpPr/>
          <p:nvPr/>
        </p:nvSpPr>
        <p:spPr>
          <a:xfrm>
            <a:off x="834616" y="4612488"/>
            <a:ext cx="7053336" cy="1800200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形标注 14">
            <a:extLst>
              <a:ext uri="{FF2B5EF4-FFF2-40B4-BE49-F238E27FC236}">
                <a16:creationId xmlns:a16="http://schemas.microsoft.com/office/drawing/2014/main" id="{97278FA5-40B6-7148-9498-ACC67EDB372A}"/>
              </a:ext>
            </a:extLst>
          </p:cNvPr>
          <p:cNvSpPr/>
          <p:nvPr/>
        </p:nvSpPr>
        <p:spPr>
          <a:xfrm>
            <a:off x="4283968" y="2691361"/>
            <a:ext cx="3600400" cy="1512168"/>
          </a:xfrm>
          <a:prstGeom prst="wedgeEllipseCallout">
            <a:avLst>
              <a:gd name="adj1" fmla="val -51849"/>
              <a:gd name="adj2" fmla="val 854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onsolas" panose="020B0609020204030204" pitchFamily="49" charset="0"/>
              </a:rPr>
              <a:t>控制程式是否輸出調試資訊</a:t>
            </a:r>
          </a:p>
        </p:txBody>
      </p:sp>
    </p:spTree>
    <p:extLst>
      <p:ext uri="{BB962C8B-B14F-4D97-AF65-F5344CB8AC3E}">
        <p14:creationId xmlns:p14="http://schemas.microsoft.com/office/powerpoint/2010/main" val="986884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巨集定義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#define M(y) y*y+3*y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則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M(1+1)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的值是</a:t>
            </a:r>
            <a:endParaRPr lang="zh-CN" alt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endParaRPr lang="zh-CN" alt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endParaRPr lang="zh-CN" alt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9</a:t>
            </a:r>
            <a:endParaRPr lang="zh-CN" alt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A86CA7-C64B-4EBE-B0F0-9FBD13BADFB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C59D28-9169-4D58-902F-960D5BA3C77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613900" y="6219110"/>
            <a:ext cx="6692858" cy="276999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wrap="none" rtlCol="0" anchor="ctr">
            <a:spAutoFit/>
          </a:bodyPr>
          <a:lstStyle/>
          <a:p>
            <a:r>
              <a:rPr lang="zh-CN" altLang="en-US" sz="1200" b="1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可為此題添加文本、圖片、公式等解析，且需將內容全部放在本區域內。正常使用需</a:t>
            </a:r>
            <a:r>
              <a:rPr lang="en-US" altLang="zh-CN" sz="1200" b="1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b="1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CDF8F8-5649-4F76-A37E-6D9E7C09568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779000" y="1270000"/>
            <a:ext cx="2523448" cy="1631216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巨集替換為字串替換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M(1+1)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=1+1*1+1+3*1+1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=7</a:t>
            </a:r>
            <a:endParaRPr lang="zh-CN" altLang="en-US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單選題</a:t>
              </a:r>
            </a:p>
          </p:txBody>
        </p:sp>
        <p:sp>
          <p:nvSpPr>
            <p:cNvPr id="18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b="1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85FB1F9-F2D6-4241-97D3-69F4536B9941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3" name="RemarkBack">
              <a:extLst>
                <a:ext uri="{FF2B5EF4-FFF2-40B4-BE49-F238E27FC236}">
                  <a16:creationId xmlns:a16="http://schemas.microsoft.com/office/drawing/2014/main" id="{43DEE99D-88E3-42FC-99E1-1E51A3BF298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9310DDAD-7773-47D0-A089-93C8906CC6A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82317E73-10C5-46E6-9EAE-4F1F28AB4E67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8744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C++11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112568"/>
          </a:xfrm>
        </p:spPr>
        <p:txBody>
          <a:bodyPr/>
          <a:lstStyle/>
          <a:p>
            <a:r>
              <a:rPr lang="zh-CN" altLang="en-US" sz="3200" dirty="0"/>
              <a:t> </a:t>
            </a:r>
            <a:r>
              <a:rPr lang="en-US" altLang="zh-CN" sz="3200" dirty="0"/>
              <a:t>C++11</a:t>
            </a:r>
            <a:r>
              <a:rPr lang="zh-CN" altLang="en-US" sz="3200" dirty="0"/>
              <a:t>標準由國際標準組織（</a:t>
            </a:r>
            <a:r>
              <a:rPr lang="en-US" altLang="zh-CN" sz="3200" dirty="0"/>
              <a:t>ISO</a:t>
            </a:r>
            <a:r>
              <a:rPr lang="zh-CN" altLang="en-US" sz="3200" dirty="0"/>
              <a:t>）和國際電子電機委員會（</a:t>
            </a:r>
            <a:r>
              <a:rPr lang="en-US" altLang="zh-CN" sz="3200" dirty="0"/>
              <a:t>IEC</a:t>
            </a:r>
            <a:r>
              <a:rPr lang="zh-CN" altLang="en-US" sz="3200" dirty="0"/>
              <a:t>）旗下的</a:t>
            </a:r>
            <a:r>
              <a:rPr lang="en-US" altLang="zh-CN" sz="3200" dirty="0"/>
              <a:t>C++</a:t>
            </a:r>
            <a:r>
              <a:rPr lang="zh-CN" altLang="en-US" sz="3200" dirty="0"/>
              <a:t>標準委員會於</a:t>
            </a:r>
            <a:r>
              <a:rPr lang="en-US" altLang="zh-CN" sz="3200" dirty="0"/>
              <a:t>2011</a:t>
            </a:r>
            <a:r>
              <a:rPr lang="zh-CN" altLang="en-US" sz="3200" dirty="0"/>
              <a:t>年</a:t>
            </a:r>
            <a:r>
              <a:rPr lang="en-US" altLang="zh-CN" sz="3200" dirty="0"/>
              <a:t>9</a:t>
            </a:r>
            <a:r>
              <a:rPr lang="zh-CN" altLang="en-US" sz="3200" dirty="0"/>
              <a:t>月出版</a:t>
            </a:r>
            <a:endParaRPr lang="en-US" altLang="zh-CN" sz="3200" dirty="0"/>
          </a:p>
          <a:p>
            <a:r>
              <a:rPr lang="en-US" altLang="zh-CN" sz="3200" dirty="0"/>
              <a:t>C++11</a:t>
            </a:r>
            <a:r>
              <a:rPr lang="zh-CN" altLang="en-US" sz="3200" dirty="0"/>
              <a:t>標準為</a:t>
            </a:r>
            <a:r>
              <a:rPr lang="en-US" altLang="zh-CN" sz="3200" dirty="0"/>
              <a:t>C++</a:t>
            </a:r>
            <a:r>
              <a:rPr lang="zh-CN" altLang="en-US" sz="3200" dirty="0"/>
              <a:t>程式設計語言的第三個官方標準，本課程內容均使用</a:t>
            </a:r>
            <a:r>
              <a:rPr lang="en-US" altLang="zh-CN" sz="3200" dirty="0"/>
              <a:t>C++11</a:t>
            </a:r>
            <a:r>
              <a:rPr lang="zh-CN" altLang="en-US" sz="3200" dirty="0"/>
              <a:t>標準</a:t>
            </a:r>
            <a:endParaRPr lang="en-US" altLang="zh-CN" sz="3200" dirty="0"/>
          </a:p>
          <a:p>
            <a:pPr lvl="1"/>
            <a:r>
              <a:rPr lang="zh-CN" altLang="en-US" sz="2800" dirty="0">
                <a:cs typeface="Consolas" panose="020B0609020204030204" pitchFamily="49" charset="0"/>
              </a:rPr>
              <a:t>確認</a:t>
            </a:r>
            <a:r>
              <a:rPr lang="en-US" altLang="zh-CN" sz="2800" dirty="0">
                <a:cs typeface="Consolas" panose="020B0609020204030204" pitchFamily="49" charset="0"/>
              </a:rPr>
              <a:t>g++</a:t>
            </a:r>
            <a:r>
              <a:rPr lang="zh-CN" altLang="en-US" sz="2800" dirty="0">
                <a:cs typeface="Consolas" panose="020B0609020204030204" pitchFamily="49" charset="0"/>
              </a:rPr>
              <a:t>版本</a:t>
            </a:r>
            <a:r>
              <a:rPr lang="en-US" altLang="zh-CN" sz="2800" dirty="0">
                <a:cs typeface="Consolas" panose="020B0609020204030204" pitchFamily="49" charset="0"/>
              </a:rPr>
              <a:t>&gt;=4.7</a:t>
            </a:r>
          </a:p>
          <a:p>
            <a:pPr lvl="2"/>
            <a:r>
              <a:rPr lang="en-US" altLang="zh-CN" sz="2400" dirty="0">
                <a:cs typeface="Consolas" panose="020B0609020204030204" pitchFamily="49" charset="0"/>
              </a:rPr>
              <a:t>g++ -v</a:t>
            </a:r>
          </a:p>
          <a:p>
            <a:pPr lvl="1"/>
            <a:r>
              <a:rPr lang="zh-CN" altLang="en-US" sz="2800" dirty="0">
                <a:cs typeface="Consolas" panose="020B0609020204030204" pitchFamily="49" charset="0"/>
              </a:rPr>
              <a:t>以</a:t>
            </a:r>
            <a:r>
              <a:rPr lang="en-US" altLang="zh-CN" sz="2800" dirty="0">
                <a:cs typeface="Consolas" panose="020B0609020204030204" pitchFamily="49" charset="0"/>
              </a:rPr>
              <a:t>C++11</a:t>
            </a:r>
            <a:r>
              <a:rPr lang="zh-CN" altLang="en-US" sz="2800" dirty="0">
                <a:cs typeface="Consolas" panose="020B0609020204030204" pitchFamily="49" charset="0"/>
              </a:rPr>
              <a:t>標準編譯</a:t>
            </a:r>
            <a:r>
              <a:rPr lang="en-US" altLang="zh-CN" sz="2800" dirty="0">
                <a:cs typeface="Consolas" panose="020B0609020204030204" pitchFamily="49" charset="0"/>
              </a:rPr>
              <a:t>:</a:t>
            </a:r>
          </a:p>
          <a:p>
            <a:pPr lvl="2"/>
            <a:r>
              <a:rPr lang="en-US" altLang="zh-CN" sz="2400" dirty="0">
                <a:cs typeface="Consolas" panose="020B0609020204030204" pitchFamily="49" charset="0"/>
              </a:rPr>
              <a:t>g++ -</a:t>
            </a:r>
            <a:r>
              <a:rPr lang="en-US" altLang="zh-CN" sz="2400" dirty="0" err="1">
                <a:cs typeface="Consolas" panose="020B0609020204030204" pitchFamily="49" charset="0"/>
              </a:rPr>
              <a:t>std</a:t>
            </a:r>
            <a:r>
              <a:rPr lang="en-US" altLang="zh-CN" sz="2400" dirty="0">
                <a:cs typeface="Consolas" panose="020B0609020204030204" pitchFamily="49" charset="0"/>
              </a:rPr>
              <a:t>=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en-US" altLang="zh-CN" sz="2400" dirty="0">
                <a:cs typeface="Consolas" panose="020B0609020204030204" pitchFamily="49" charset="0"/>
              </a:rPr>
              <a:t>11 ex6.cpp –o ex6</a:t>
            </a:r>
          </a:p>
          <a:p>
            <a:pPr lvl="1"/>
            <a:r>
              <a:rPr lang="en-US" altLang="zh-CN" sz="2800" dirty="0" err="1">
                <a:cs typeface="Consolas" panose="020B0609020204030204" pitchFamily="49" charset="0"/>
              </a:rPr>
              <a:t>VSCode</a:t>
            </a:r>
            <a:r>
              <a:rPr lang="zh-CN" altLang="en-US" sz="2800" dirty="0">
                <a:cs typeface="Consolas" panose="020B0609020204030204" pitchFamily="49" charset="0"/>
              </a:rPr>
              <a:t>中</a:t>
            </a:r>
            <a:endParaRPr lang="en-US" altLang="zh-CN" sz="2800" dirty="0">
              <a:cs typeface="Consolas" panose="020B0609020204030204" pitchFamily="49" charset="0"/>
            </a:endParaRPr>
          </a:p>
          <a:p>
            <a:pPr lvl="2"/>
            <a:r>
              <a:rPr lang="zh-CN" altLang="en-US" sz="2400" dirty="0">
                <a:cs typeface="Consolas" panose="020B0609020204030204" pitchFamily="49" charset="0"/>
              </a:rPr>
              <a:t>查看</a:t>
            </a:r>
            <a:r>
              <a:rPr lang="en-US" altLang="zh-CN" sz="2400" dirty="0">
                <a:cs typeface="Consolas" panose="020B0609020204030204" pitchFamily="49" charset="0"/>
              </a:rPr>
              <a:t>-&gt;</a:t>
            </a:r>
            <a:r>
              <a:rPr lang="zh-CN" altLang="en-US" sz="2400" dirty="0">
                <a:cs typeface="Consolas" panose="020B0609020204030204" pitchFamily="49" charset="0"/>
              </a:rPr>
              <a:t>命令窗口</a:t>
            </a:r>
            <a:r>
              <a:rPr lang="en-US" altLang="zh-CN" sz="2400" dirty="0">
                <a:cs typeface="Consolas" panose="020B0609020204030204" pitchFamily="49" charset="0"/>
              </a:rPr>
              <a:t>-&gt;Edit Configuration</a:t>
            </a:r>
            <a:r>
              <a:rPr lang="zh-CN" altLang="en-US" sz="2400" dirty="0">
                <a:cs typeface="Consolas" panose="020B0609020204030204" pitchFamily="49" charset="0"/>
              </a:rPr>
              <a:t>可編輯</a:t>
            </a:r>
            <a:r>
              <a:rPr lang="en-US" altLang="zh-CN" sz="2400" dirty="0">
                <a:cs typeface="Consolas" panose="020B0609020204030204" pitchFamily="49" charset="0"/>
              </a:rPr>
              <a:t>.</a:t>
            </a:r>
            <a:r>
              <a:rPr lang="en-US" altLang="zh-CN" sz="2400" dirty="0" err="1">
                <a:cs typeface="Consolas" panose="020B0609020204030204" pitchFamily="49" charset="0"/>
              </a:rPr>
              <a:t>vscode</a:t>
            </a:r>
            <a:r>
              <a:rPr lang="en-US" altLang="zh-CN" sz="2400" dirty="0">
                <a:cs typeface="Consolas" panose="020B0609020204030204" pitchFamily="49" charset="0"/>
              </a:rPr>
              <a:t>/</a:t>
            </a:r>
            <a:r>
              <a:rPr lang="en-US" altLang="zh-CN" sz="2400" dirty="0" err="1">
                <a:cs typeface="Consolas" panose="020B0609020204030204" pitchFamily="49" charset="0"/>
              </a:rPr>
              <a:t>c_cpp_properties.json</a:t>
            </a:r>
            <a:r>
              <a:rPr lang="zh-CN" altLang="en-US" sz="2400" dirty="0">
                <a:cs typeface="Consolas" panose="020B0609020204030204" pitchFamily="49" charset="0"/>
              </a:rPr>
              <a:t>，在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zh-CN" altLang="en-US" sz="2400" dirty="0">
                <a:cs typeface="Consolas" panose="020B0609020204030204" pitchFamily="49" charset="0"/>
              </a:rPr>
              <a:t>標準選項中修改當前使用的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zh-CN" altLang="en-US" sz="2400" dirty="0">
                <a:cs typeface="Consolas" panose="020B0609020204030204" pitchFamily="49" charset="0"/>
              </a:rPr>
              <a:t>標準</a:t>
            </a:r>
            <a:r>
              <a:rPr lang="en-US" altLang="zh-CN" sz="2400" dirty="0">
                <a:cs typeface="Consolas" panose="020B0609020204030204" pitchFamily="49" charset="0"/>
              </a:rPr>
              <a:t> </a:t>
            </a:r>
          </a:p>
          <a:p>
            <a:pPr lvl="2"/>
            <a:endParaRPr lang="zh-CN" altLang="en-US" sz="2800" dirty="0">
              <a:cs typeface="Consolas" panose="020B0609020204030204" pitchFamily="49" charset="0"/>
            </a:endParaRPr>
          </a:p>
          <a:p>
            <a:pPr lvl="1"/>
            <a:endParaRPr lang="zh-CN" altLang="en-US" sz="2800" dirty="0">
              <a:cs typeface="Consolas" panose="020B0609020204030204" pitchFamily="49" charset="0"/>
            </a:endParaRPr>
          </a:p>
          <a:p>
            <a:pPr lvl="1"/>
            <a:endParaRPr lang="zh-CN" altLang="en-US" sz="28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254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7667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使得大型編譯工作自動化的一種工具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減少編譯器花費的時間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確保使用正確的選項進行編譯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確保連結正確的程式模組、程式庫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事實上，根據</a:t>
            </a:r>
            <a:r>
              <a:rPr lang="en-US" altLang="zh-CN" dirty="0"/>
              <a:t>MAKE</a:t>
            </a:r>
            <a:r>
              <a:rPr lang="zh-CN" altLang="en-US" dirty="0"/>
              <a:t>的機制，還可以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簡化任務的重複執行過程</a:t>
            </a:r>
            <a:r>
              <a:rPr lang="zh-CN" altLang="en-US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減少說明文檔的編寫工作量 </a:t>
            </a:r>
            <a:r>
              <a:rPr lang="zh-CN" altLang="en-US" dirty="0">
                <a:sym typeface="Wingdings" panose="05000000000000000000" pitchFamily="2" charset="2"/>
              </a:rPr>
              <a:t> 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其它創新性的想法</a:t>
            </a:r>
            <a:r>
              <a:rPr lang="zh-CN" altLang="en-US" dirty="0">
                <a:sym typeface="Wingdings" panose="05000000000000000000" pitchFamily="2" charset="2"/>
              </a:rPr>
              <a:t>  </a:t>
            </a:r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8A745-C5A0-4584-90B0-A6DD4FB61FA9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937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7667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628801"/>
            <a:ext cx="7975798" cy="295232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err="1"/>
              <a:t>Makefile</a:t>
            </a:r>
            <a:r>
              <a:rPr lang="zh-CN" altLang="en-US" dirty="0"/>
              <a:t>編寫規則</a:t>
            </a:r>
          </a:p>
          <a:p>
            <a:pPr lvl="1"/>
            <a:r>
              <a:rPr lang="zh-CN" altLang="en-US" dirty="0"/>
              <a:t>如果工程沒有編譯過，那麼我們的所有</a:t>
            </a:r>
            <a:r>
              <a:rPr lang="en-US" altLang="zh-CN" dirty="0" err="1"/>
              <a:t>cpp</a:t>
            </a:r>
            <a:r>
              <a:rPr lang="zh-CN" altLang="en-US" dirty="0"/>
              <a:t>檔都要編譯並被連結。</a:t>
            </a:r>
            <a:endParaRPr lang="en-US" altLang="zh-CN" dirty="0"/>
          </a:p>
          <a:p>
            <a:pPr lvl="1"/>
            <a:r>
              <a:rPr lang="zh-CN" altLang="en-US" dirty="0"/>
              <a:t>如果工程的某幾個</a:t>
            </a:r>
            <a:r>
              <a:rPr lang="en-US" altLang="zh-CN" dirty="0" err="1"/>
              <a:t>cpp</a:t>
            </a:r>
            <a:r>
              <a:rPr lang="zh-CN" altLang="en-US" dirty="0"/>
              <a:t>檔被修改，那麼我們只編譯被修改的</a:t>
            </a:r>
            <a:r>
              <a:rPr lang="en-US" altLang="zh-CN" dirty="0" err="1"/>
              <a:t>cpp</a:t>
            </a:r>
            <a:r>
              <a:rPr lang="zh-CN" altLang="en-US" dirty="0"/>
              <a:t>檔，並連結目的程式。</a:t>
            </a:r>
            <a:endParaRPr lang="en-US" altLang="zh-CN" dirty="0"/>
          </a:p>
          <a:p>
            <a:pPr lvl="1"/>
            <a:r>
              <a:rPr lang="zh-CN" altLang="en-US" dirty="0"/>
              <a:t>如果工程的標頭檔被改變了，那麼我們需要編譯引用了這幾個頭檔的</a:t>
            </a:r>
            <a:r>
              <a:rPr lang="en-US" altLang="zh-CN" dirty="0" err="1"/>
              <a:t>cpp</a:t>
            </a:r>
            <a:r>
              <a:rPr lang="zh-CN" altLang="en-US" dirty="0"/>
              <a:t>檔，並連結目的程式。</a:t>
            </a:r>
            <a:endParaRPr lang="en-US" altLang="zh-CN" dirty="0"/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8A745-C5A0-4584-90B0-A6DD4FB61FA9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45482" y="4597952"/>
            <a:ext cx="7416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target&gt; : &lt;prerequisites&gt;</a:t>
            </a:r>
            <a:b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[tab]		&lt;command&gt;</a:t>
            </a:r>
            <a:endParaRPr lang="zh-CN" altLang="en-US" sz="32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2666" y="5568882"/>
            <a:ext cx="79757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prerequisites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中如果有一個以上的檔比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target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檔要新的話，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command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所定義的命令就會被執行</a:t>
            </a:r>
            <a:endParaRPr lang="zh-CN" altLang="en-US" sz="32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650" y="4581129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格式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18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來源程式的結構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36943" y="151420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標頭檔與編譯指令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17724" y="32129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</a:rPr>
              <a:t>輔助函式定義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30446" y="1286068"/>
            <a:ext cx="432522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using namespace </a:t>
            </a:r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	return a + b;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800" b="1" dirty="0" err="1">
                <a:solidFill>
                  <a:srgbClr val="0066CC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800" b="1" dirty="0" err="1">
                <a:solidFill>
                  <a:srgbClr val="0066CC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 &lt;&lt; add(3, 4);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	return 0;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}	</a:t>
            </a:r>
            <a:endParaRPr lang="zh-CN" altLang="en-US" sz="2800" b="1" dirty="0">
              <a:solidFill>
                <a:srgbClr val="0066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右大括号 6"/>
          <p:cNvSpPr/>
          <p:nvPr/>
        </p:nvSpPr>
        <p:spPr>
          <a:xfrm>
            <a:off x="5326437" y="1423128"/>
            <a:ext cx="288032" cy="7053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5355669" y="2839766"/>
            <a:ext cx="281274" cy="13813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5355669" y="4509120"/>
            <a:ext cx="281274" cy="1800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18529" y="514761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66CC"/>
                </a:solidFill>
              </a:rPr>
              <a:t>主函式定義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255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0A12D8-3FD9-4E6A-B733-3E00480EC67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60338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百聞不如一見，來個例子吧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258888" y="1916113"/>
            <a:ext cx="6160661" cy="369331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THUOOP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C++ Course for THU2020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on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Linux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main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main.cpp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-o main main.cpp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student.cpp student_test.cpp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-o test student_test.cpp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rm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main</a:t>
            </a:r>
            <a:r>
              <a:rPr lang="zh-CN" altLang="en-US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</a:p>
        </p:txBody>
      </p:sp>
      <p:sp>
        <p:nvSpPr>
          <p:cNvPr id="26629" name="AutoShape 6"/>
          <p:cNvSpPr>
            <a:spLocks noChangeArrowheads="1"/>
          </p:cNvSpPr>
          <p:nvPr/>
        </p:nvSpPr>
        <p:spPr bwMode="auto">
          <a:xfrm>
            <a:off x="5435600" y="1485901"/>
            <a:ext cx="1800696" cy="431799"/>
          </a:xfrm>
          <a:prstGeom prst="wedgeRoundRectCallout">
            <a:avLst>
              <a:gd name="adj1" fmla="val -96792"/>
              <a:gd name="adj2" fmla="val 156606"/>
              <a:gd name="adj3" fmla="val 16667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注釋以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開頭</a:t>
            </a:r>
          </a:p>
        </p:txBody>
      </p:sp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07950" y="5373688"/>
            <a:ext cx="1079500" cy="576262"/>
          </a:xfrm>
          <a:prstGeom prst="wedgeRoundRectCallout">
            <a:avLst>
              <a:gd name="adj1" fmla="val 71619"/>
              <a:gd name="adj2" fmla="val -336225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冒號前為“目標”名</a:t>
            </a:r>
          </a:p>
        </p:txBody>
      </p:sp>
      <p:sp>
        <p:nvSpPr>
          <p:cNvPr id="26631" name="AutoShape 8"/>
          <p:cNvSpPr>
            <a:spLocks noChangeArrowheads="1"/>
          </p:cNvSpPr>
          <p:nvPr/>
        </p:nvSpPr>
        <p:spPr bwMode="auto">
          <a:xfrm>
            <a:off x="6805612" y="6021660"/>
            <a:ext cx="1726827" cy="647700"/>
          </a:xfrm>
          <a:prstGeom prst="wedgeRoundRectCallout">
            <a:avLst>
              <a:gd name="adj1" fmla="val -92856"/>
              <a:gd name="adj2" fmla="val -25854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完成“目標”的指令（過程）</a:t>
            </a:r>
          </a:p>
        </p:txBody>
      </p:sp>
      <p:sp>
        <p:nvSpPr>
          <p:cNvPr id="26632" name="AutoShape 9"/>
          <p:cNvSpPr>
            <a:spLocks noChangeArrowheads="1"/>
          </p:cNvSpPr>
          <p:nvPr/>
        </p:nvSpPr>
        <p:spPr bwMode="auto">
          <a:xfrm>
            <a:off x="6732587" y="2565400"/>
            <a:ext cx="1799851" cy="647700"/>
          </a:xfrm>
          <a:prstGeom prst="wedgeRoundRectCallout">
            <a:avLst>
              <a:gd name="adj1" fmla="val -148347"/>
              <a:gd name="adj2" fmla="val 7011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冒號後為“任務”的“條件”</a:t>
            </a:r>
          </a:p>
        </p:txBody>
      </p:sp>
      <p:sp>
        <p:nvSpPr>
          <p:cNvPr id="3" name="椭圆形标注 2"/>
          <p:cNvSpPr/>
          <p:nvPr/>
        </p:nvSpPr>
        <p:spPr>
          <a:xfrm>
            <a:off x="2771800" y="5968207"/>
            <a:ext cx="2952328" cy="773161"/>
          </a:xfrm>
          <a:prstGeom prst="wedgeEllipseCallout">
            <a:avLst>
              <a:gd name="adj1" fmla="val -88044"/>
              <a:gd name="adj2" fmla="val -1128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2060"/>
                </a:solidFill>
                <a:latin typeface="+mn-ea"/>
              </a:rPr>
              <a:t>指令前必須為</a:t>
            </a:r>
            <a:r>
              <a:rPr lang="en-US" altLang="zh-CN" sz="2000" dirty="0">
                <a:solidFill>
                  <a:srgbClr val="002060"/>
                </a:solidFill>
                <a:latin typeface="+mn-ea"/>
              </a:rPr>
              <a:t>Tab</a:t>
            </a:r>
          </a:p>
        </p:txBody>
      </p:sp>
    </p:spTree>
    <p:extLst>
      <p:ext uri="{BB962C8B-B14F-4D97-AF65-F5344CB8AC3E}">
        <p14:creationId xmlns:p14="http://schemas.microsoft.com/office/powerpoint/2010/main" val="2567164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ChangeArrowheads="1"/>
          </p:cNvSpPr>
          <p:nvPr/>
        </p:nvSpPr>
        <p:spPr bwMode="auto">
          <a:xfrm>
            <a:off x="1189038" y="1700858"/>
            <a:ext cx="7127875" cy="1008062"/>
          </a:xfrm>
          <a:prstGeom prst="rect">
            <a:avLst/>
          </a:prstGeom>
          <a:solidFill>
            <a:srgbClr val="FFFF99"/>
          </a:solidFill>
          <a:ln w="9525">
            <a:solidFill>
              <a:srgbClr val="FF9900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68292" y="97299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編寫 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的基本方法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700808"/>
            <a:ext cx="8352159" cy="4825181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charset="2"/>
              <a:buChar char="ü"/>
              <a:defRPr/>
            </a:pPr>
            <a:r>
              <a:rPr lang="zh-CN" altLang="en-US" dirty="0"/>
              <a:t>不怕學習技術（值得學習與掌握的技術）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Char char="ü"/>
              <a:defRPr/>
            </a:pPr>
            <a:r>
              <a:rPr lang="zh-CN" altLang="en-US" dirty="0"/>
              <a:t>不怕付出勞動（絕對不會降低工作效率）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從一個例子入手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列出來源程式清單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搞清楚幾個最基本的編譯器參數選項</a:t>
            </a:r>
            <a:endParaRPr lang="en-US" altLang="zh-CN" dirty="0"/>
          </a:p>
          <a:p>
            <a:pPr marL="1409700" lvl="2" indent="-609600" eaLnBrk="1" hangingPunct="1">
              <a:lnSpc>
                <a:spcPct val="90000"/>
              </a:lnSpc>
              <a:defRPr/>
            </a:pPr>
            <a:r>
              <a:rPr lang="en-US" altLang="zh-CN" dirty="0"/>
              <a:t>g++ -o</a:t>
            </a:r>
            <a:r>
              <a:rPr lang="zh-CN" altLang="en-US" dirty="0"/>
              <a:t>：指定生成檔案名稱</a:t>
            </a:r>
            <a:endParaRPr lang="en-US" altLang="zh-CN" dirty="0"/>
          </a:p>
          <a:p>
            <a:pPr marL="1409700" lvl="2" indent="-609600" eaLnBrk="1" hangingPunct="1">
              <a:lnSpc>
                <a:spcPct val="90000"/>
              </a:lnSpc>
              <a:defRPr/>
            </a:pPr>
            <a:r>
              <a:rPr lang="en-US" altLang="zh-CN" dirty="0"/>
              <a:t>g++ -c</a:t>
            </a:r>
            <a:r>
              <a:rPr lang="zh-CN" altLang="en-US" dirty="0"/>
              <a:t>：要求只編譯不連結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i="1" dirty="0">
                <a:solidFill>
                  <a:srgbClr val="002060"/>
                </a:solidFill>
              </a:rPr>
              <a:t>4. </a:t>
            </a:r>
            <a:r>
              <a:rPr lang="zh-CN" altLang="en-US" dirty="0">
                <a:solidFill>
                  <a:srgbClr val="002060"/>
                </a:solidFill>
              </a:rPr>
              <a:t>更多</a:t>
            </a:r>
            <a:r>
              <a:rPr lang="en-US" altLang="zh-CN" dirty="0">
                <a:solidFill>
                  <a:srgbClr val="002060"/>
                </a:solidFill>
              </a:rPr>
              <a:t>Make</a:t>
            </a:r>
            <a:r>
              <a:rPr lang="zh-CN" altLang="en-US" dirty="0">
                <a:solidFill>
                  <a:srgbClr val="002060"/>
                </a:solidFill>
              </a:rPr>
              <a:t>用法 </a:t>
            </a:r>
            <a:r>
              <a:rPr lang="en-US" altLang="zh-CN" sz="1400" dirty="0">
                <a:solidFill>
                  <a:srgbClr val="C00000"/>
                </a:solidFill>
              </a:rPr>
              <a:t>http://</a:t>
            </a:r>
            <a:r>
              <a:rPr lang="en-US" altLang="zh-CN" sz="1400" dirty="0" err="1">
                <a:solidFill>
                  <a:srgbClr val="C00000"/>
                </a:solidFill>
              </a:rPr>
              <a:t>www.ruanyifeng.com</a:t>
            </a:r>
            <a:r>
              <a:rPr lang="en-US" altLang="zh-CN" sz="1400" dirty="0">
                <a:solidFill>
                  <a:srgbClr val="C00000"/>
                </a:solidFill>
              </a:rPr>
              <a:t>/blog/2015/02/</a:t>
            </a:r>
            <a:r>
              <a:rPr lang="en-US" altLang="zh-CN" sz="1400" dirty="0" err="1">
                <a:solidFill>
                  <a:srgbClr val="C00000"/>
                </a:solidFill>
              </a:rPr>
              <a:t>make.html</a:t>
            </a:r>
            <a:endParaRPr lang="en-US" altLang="zh-CN" sz="1600" dirty="0">
              <a:solidFill>
                <a:srgbClr val="C00000"/>
              </a:solidFill>
            </a:endParaRPr>
          </a:p>
        </p:txBody>
      </p:sp>
      <p:sp>
        <p:nvSpPr>
          <p:cNvPr id="2867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3F46F3-6666-4773-8503-751C7F8B159F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132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" y="116632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運行 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的基本方法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196975"/>
            <a:ext cx="8208590" cy="5400675"/>
          </a:xfrm>
        </p:spPr>
        <p:txBody>
          <a:bodyPr/>
          <a:lstStyle/>
          <a:p>
            <a:pPr marL="2187575" lvl="3" indent="-381000" eaLnBrk="1" hangingPunct="1">
              <a:buFontTx/>
              <a:buNone/>
              <a:defRPr/>
            </a:pPr>
            <a:endParaRPr lang="en-US" altLang="zh-CN" sz="1800" dirty="0"/>
          </a:p>
          <a:p>
            <a:pPr marL="609600" indent="-609600" eaLnBrk="1" hangingPunct="1">
              <a:buFont typeface="Wingdings" pitchFamily="2" charset="2"/>
              <a:buChar char="ü"/>
              <a:defRPr/>
            </a:pPr>
            <a:r>
              <a:rPr lang="zh-TW" altLang="en-US" dirty="0"/>
              <a:t>在</a:t>
            </a:r>
            <a:r>
              <a:rPr lang="zh-CN" altLang="en-US" dirty="0"/>
              <a:t>原始程式碼所在目錄中，打開</a:t>
            </a:r>
            <a:r>
              <a:rPr lang="zh-TW" altLang="en-US" dirty="0"/>
              <a:t>控制台窗口</a:t>
            </a:r>
            <a:r>
              <a:rPr lang="zh-CN" altLang="en-US" dirty="0"/>
              <a:t>，然後</a:t>
            </a:r>
            <a:r>
              <a:rPr lang="zh-TW" altLang="en-US" dirty="0"/>
              <a:t>輸</a:t>
            </a:r>
            <a:r>
              <a:rPr lang="zh-CN" altLang="en-US" dirty="0"/>
              <a:t>入相應的</a:t>
            </a:r>
            <a:r>
              <a:rPr lang="zh-TW" altLang="en-US" dirty="0"/>
              <a:t>命令</a:t>
            </a:r>
            <a:r>
              <a:rPr lang="zh-CN" altLang="en-US" dirty="0"/>
              <a:t>（如下所示）</a:t>
            </a:r>
            <a:endParaRPr lang="en-US" altLang="zh-TW" dirty="0"/>
          </a:p>
          <a:p>
            <a:pPr marL="0" lvl="1" indent="0" eaLnBrk="1" hangingPunct="1">
              <a:buFontTx/>
              <a:buNone/>
              <a:defRPr/>
            </a:pPr>
            <a:r>
              <a:rPr lang="zh-TW" altLang="en-US" dirty="0"/>
              <a:t>下麵命令</a:t>
            </a:r>
            <a:r>
              <a:rPr lang="zh-CN" altLang="en-US" dirty="0"/>
              <a:t>行</a:t>
            </a:r>
            <a:r>
              <a:rPr lang="zh-TW" altLang="en-US" dirty="0"/>
              <a:t>中的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r>
              <a:rPr lang="en-US" altLang="zh-CN" dirty="0">
                <a:sym typeface="Wingdings 3" charset="2"/>
              </a:rPr>
              <a:t>  </a:t>
            </a:r>
            <a:r>
              <a:rPr lang="zh-TW" altLang="en-US" dirty="0">
                <a:sym typeface="Wingdings 3" charset="2"/>
              </a:rPr>
              <a:t>表示輸入回車鍵</a:t>
            </a:r>
            <a:endParaRPr lang="en-US" altLang="zh-CN" dirty="0"/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1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b="1" dirty="0">
              <a:solidFill>
                <a:schemeClr val="accent2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2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</a:t>
            </a:r>
            <a:r>
              <a:rPr lang="zh-TW" altLang="en-US" sz="2400" dirty="0">
                <a:solidFill>
                  <a:srgbClr val="333300"/>
                </a:solidFill>
              </a:rPr>
              <a:t>任務名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/>
          </a:p>
          <a:p>
            <a:pPr marL="1011237" lvl="2" indent="0" eaLnBrk="1" hangingPunct="1">
              <a:buFontTx/>
              <a:buNone/>
              <a:defRPr/>
            </a:pPr>
            <a:r>
              <a:rPr lang="en-US" altLang="zh-TW" sz="2000" dirty="0">
                <a:solidFill>
                  <a:srgbClr val="00B050"/>
                </a:solidFill>
              </a:rPr>
              <a:t>make clean </a:t>
            </a:r>
            <a:r>
              <a:rPr lang="en-US" altLang="zh-CN" sz="20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TW" sz="2000" dirty="0">
              <a:solidFill>
                <a:srgbClr val="00B050"/>
              </a:solidFill>
            </a:endParaRPr>
          </a:p>
          <a:p>
            <a:pPr marL="1011237" lvl="2" indent="0" eaLnBrk="1" hangingPunct="1">
              <a:buFontTx/>
              <a:buNone/>
              <a:defRPr/>
            </a:pPr>
            <a:r>
              <a:rPr lang="en-US" altLang="zh-TW" sz="2000" dirty="0">
                <a:solidFill>
                  <a:srgbClr val="00B050"/>
                </a:solidFill>
              </a:rPr>
              <a:t>make test </a:t>
            </a:r>
            <a:r>
              <a:rPr lang="en-US" altLang="zh-CN" sz="20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TW" sz="2000" dirty="0">
              <a:solidFill>
                <a:srgbClr val="00B050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3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-f </a:t>
            </a:r>
            <a:r>
              <a:rPr lang="en-US" altLang="zh-CN" sz="2400" dirty="0" err="1">
                <a:solidFill>
                  <a:srgbClr val="333300"/>
                </a:solidFill>
              </a:rPr>
              <a:t>makefile</a:t>
            </a:r>
            <a:r>
              <a:rPr lang="zh-TW" altLang="en-US" sz="2400" dirty="0">
                <a:solidFill>
                  <a:srgbClr val="333300"/>
                </a:solidFill>
              </a:rPr>
              <a:t>的檔案名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</a:p>
          <a:p>
            <a:pPr marL="611187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	 </a:t>
            </a:r>
            <a:r>
              <a:rPr lang="en-US" altLang="zh-TW" sz="2400" dirty="0">
                <a:solidFill>
                  <a:srgbClr val="00B050"/>
                </a:solidFill>
              </a:rPr>
              <a:t>make –f </a:t>
            </a:r>
            <a:r>
              <a:rPr lang="en-US" altLang="zh-TW" sz="2400" dirty="0" err="1">
                <a:solidFill>
                  <a:srgbClr val="00B050"/>
                </a:solidFill>
              </a:rPr>
              <a:t>my_mkfile</a:t>
            </a:r>
            <a:r>
              <a:rPr lang="en-US" altLang="zh-TW" sz="2400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4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-f </a:t>
            </a:r>
            <a:r>
              <a:rPr lang="en-US" altLang="zh-CN" sz="2400" dirty="0" err="1">
                <a:solidFill>
                  <a:srgbClr val="333300"/>
                </a:solidFill>
              </a:rPr>
              <a:t>makefile</a:t>
            </a:r>
            <a:r>
              <a:rPr lang="zh-TW" altLang="en-US" sz="2400" dirty="0">
                <a:solidFill>
                  <a:srgbClr val="333300"/>
                </a:solidFill>
              </a:rPr>
              <a:t>的文件名</a:t>
            </a:r>
            <a:r>
              <a:rPr lang="en-US" altLang="zh-CN" sz="2400" dirty="0">
                <a:solidFill>
                  <a:srgbClr val="333300"/>
                </a:solidFill>
              </a:rPr>
              <a:t> </a:t>
            </a:r>
            <a:r>
              <a:rPr lang="zh-TW" altLang="en-US" sz="2400" dirty="0">
                <a:solidFill>
                  <a:srgbClr val="333300"/>
                </a:solidFill>
              </a:rPr>
              <a:t>任務名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</a:p>
          <a:p>
            <a:pPr marL="611187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	 </a:t>
            </a:r>
            <a:r>
              <a:rPr lang="en-US" altLang="zh-TW" sz="2400" dirty="0">
                <a:solidFill>
                  <a:srgbClr val="00B050"/>
                </a:solidFill>
              </a:rPr>
              <a:t>make –f </a:t>
            </a:r>
            <a:r>
              <a:rPr lang="en-US" altLang="zh-TW" sz="2400" dirty="0" err="1">
                <a:solidFill>
                  <a:srgbClr val="00B050"/>
                </a:solidFill>
              </a:rPr>
              <a:t>my_mkfile</a:t>
            </a:r>
            <a:r>
              <a:rPr lang="en-US" altLang="zh-TW" sz="2400" dirty="0">
                <a:solidFill>
                  <a:srgbClr val="00B050"/>
                </a:solidFill>
              </a:rPr>
              <a:t> test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87905D-77A9-4757-9B5A-47FD256B1DD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198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百聞不如一見，來個例子吧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7200" y="1268760"/>
            <a:ext cx="7807208" cy="5078313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Yao </a:t>
            </a:r>
            <a:r>
              <a:rPr lang="en-US" altLang="zh-CN" sz="1800" b="1" dirty="0" err="1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HaiLong</a:t>
            </a: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C++ Course for THU2020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on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Linux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-o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product.cpp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s-E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product.cpp -o product.o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sum.cpp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s-E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sum.cpp -o sum.o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main.cpp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pt-BR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main.cpp -o main.o</a:t>
            </a:r>
            <a:endParaRPr lang="es-E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TW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rm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*.o test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4599514" cy="1512168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710BD8-17E9-457E-B162-861C1514B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6"/>
          <a:stretch/>
        </p:blipFill>
        <p:spPr>
          <a:xfrm>
            <a:off x="4725541" y="4653136"/>
            <a:ext cx="448169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" y="116632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的高級語法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196975"/>
            <a:ext cx="8208590" cy="5400675"/>
          </a:xfrm>
        </p:spPr>
        <p:txBody>
          <a:bodyPr/>
          <a:lstStyle/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自動變數： </a:t>
            </a:r>
            <a:r>
              <a:rPr lang="en-US" altLang="zh-CN" sz="2400" b="0" dirty="0"/>
              <a:t>$@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$^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$&lt;</a:t>
            </a:r>
          </a:p>
          <a:p>
            <a:pPr marL="1066800" lvl="1" indent="-609600">
              <a:buFont typeface="Wingdings" pitchFamily="2" charset="2"/>
              <a:buChar char="ü"/>
              <a:defRPr/>
            </a:pPr>
            <a:r>
              <a:rPr lang="en-US" altLang="zh-CN" sz="2000" dirty="0"/>
              <a:t>$@</a:t>
            </a:r>
            <a:r>
              <a:rPr lang="zh-CN" altLang="en-US" sz="2000" dirty="0"/>
              <a:t>：目的檔案，</a:t>
            </a:r>
            <a:r>
              <a:rPr lang="en-US" altLang="zh-CN" sz="2000" dirty="0"/>
              <a:t>$^</a:t>
            </a:r>
            <a:r>
              <a:rPr lang="zh-CN" altLang="en-US" sz="2000" dirty="0"/>
              <a:t>：所有的依賴檔，</a:t>
            </a:r>
            <a:r>
              <a:rPr lang="en-US" altLang="zh-CN" sz="2000" dirty="0"/>
              <a:t>$&lt;</a:t>
            </a:r>
            <a:r>
              <a:rPr lang="zh-CN" altLang="en-US" sz="2000" dirty="0"/>
              <a:t>：第一個依賴檔</a:t>
            </a:r>
            <a:endParaRPr lang="en-US" altLang="zh-CN" sz="2000" dirty="0"/>
          </a:p>
          <a:p>
            <a:pPr marL="914400" lvl="2" indent="0">
              <a:buNone/>
              <a:defRPr/>
            </a:pPr>
            <a:endParaRPr lang="en-US" dirty="0"/>
          </a:p>
          <a:p>
            <a:pPr marL="914400" lvl="2" indent="0">
              <a:buNone/>
              <a:defRPr/>
            </a:pPr>
            <a:endParaRPr lang="en-US" dirty="0"/>
          </a:p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萬用字元：</a:t>
            </a:r>
            <a:r>
              <a:rPr lang="en-US" altLang="zh-CN" sz="2400" dirty="0"/>
              <a:t>%</a:t>
            </a:r>
          </a:p>
          <a:p>
            <a:pPr marL="609600" indent="-609600">
              <a:buFont typeface="Wingdings" pitchFamily="2" charset="2"/>
              <a:buChar char="ü"/>
              <a:defRPr/>
            </a:pPr>
            <a:endParaRPr lang="en-US" altLang="zh-CN" sz="2400" dirty="0"/>
          </a:p>
          <a:p>
            <a:pPr marL="0" indent="0">
              <a:buNone/>
              <a:defRPr/>
            </a:pPr>
            <a:endParaRPr lang="en-US" altLang="zh-CN" sz="2400" dirty="0"/>
          </a:p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判斷與迴圈</a:t>
            </a:r>
            <a:endParaRPr lang="en-US" altLang="zh-CN" sz="2400" dirty="0"/>
          </a:p>
          <a:p>
            <a:pPr marL="1066800" lvl="1" indent="-609600">
              <a:buFont typeface="Wingdings" pitchFamily="2" charset="2"/>
              <a:buChar char="ü"/>
              <a:defRPr/>
            </a:pPr>
            <a:r>
              <a:rPr lang="en-US" altLang="zh-CN" sz="2000" dirty="0" err="1"/>
              <a:t>Makefile</a:t>
            </a:r>
            <a:r>
              <a:rPr lang="zh-CN" altLang="en-US" sz="2000" dirty="0"/>
              <a:t>中可使用</a:t>
            </a:r>
            <a:r>
              <a:rPr lang="en-US" altLang="zh-CN" sz="2000" dirty="0"/>
              <a:t>Bash</a:t>
            </a:r>
            <a:r>
              <a:rPr lang="zh-CN" altLang="en-US" sz="2000" dirty="0"/>
              <a:t>語法，完成判斷與迴圈</a:t>
            </a:r>
            <a:endParaRPr lang="en-US" altLang="zh-CN" sz="2000" dirty="0"/>
          </a:p>
          <a:p>
            <a:pPr marL="457200" lvl="1" indent="0">
              <a:buNone/>
              <a:defRPr/>
            </a:pPr>
            <a:r>
              <a:rPr lang="zh-CN" altLang="en-US" sz="2000" dirty="0"/>
              <a:t> </a:t>
            </a:r>
            <a:endParaRPr lang="en-US" sz="2000" dirty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87905D-77A9-4757-9B5A-47FD256B1DD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2CBF50C-E6A7-7A4B-9F52-1F7CA1006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244" y="3215613"/>
            <a:ext cx="2767763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%.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$&lt; -o $@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9DB9F70A-78BE-BD4A-8652-E29611E75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017" y="2996952"/>
            <a:ext cx="3045815" cy="120032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$&lt; -o $@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ex1.o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ex1.cpp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	g++ -c $&lt; -o $@</a:t>
            </a:r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5A25163D-2EBE-5E44-A47B-03F5CA835531}"/>
              </a:ext>
            </a:extLst>
          </p:cNvPr>
          <p:cNvSpPr/>
          <p:nvPr/>
        </p:nvSpPr>
        <p:spPr>
          <a:xfrm>
            <a:off x="4322760" y="3472855"/>
            <a:ext cx="432048" cy="2485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93C9DA85-FDE0-DA47-B673-7B3B6659F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243" y="1988841"/>
            <a:ext cx="2767763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ex1.o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$^ -o $@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B7EE7DB3-F682-B048-815E-335510D91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017" y="1988840"/>
            <a:ext cx="3960175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ex1.o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ex1.o –o main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F06A267D-0DBD-B142-A247-2CA3112F96F8}"/>
              </a:ext>
            </a:extLst>
          </p:cNvPr>
          <p:cNvSpPr/>
          <p:nvPr/>
        </p:nvSpPr>
        <p:spPr>
          <a:xfrm>
            <a:off x="4322760" y="2187744"/>
            <a:ext cx="432048" cy="2485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C459E-3EB8-E44D-9C81-82E8C336D57E}"/>
              </a:ext>
            </a:extLst>
          </p:cNvPr>
          <p:cNvSpPr txBox="1"/>
          <p:nvPr/>
        </p:nvSpPr>
        <p:spPr>
          <a:xfrm>
            <a:off x="1234122" y="6546763"/>
            <a:ext cx="6643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更多語法可參考：</a:t>
            </a:r>
            <a:r>
              <a:rPr lang="en-US" sz="1600" dirty="0"/>
              <a:t>https://www.ruanyifeng.com/blog/2015/02/make.html</a:t>
            </a:r>
            <a:endParaRPr lang="en-CN" sz="1600" dirty="0"/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86F8CC43-68A1-9547-AACC-2B734F8AE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0870" y="4903311"/>
            <a:ext cx="3171704" cy="132343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ifeq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($(CC),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libs=$(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libs_for_gcc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libs=$(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normal_libs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endParaRPr lang="en-US" altLang="zh-CN" sz="16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C70B5-FFB2-7844-845F-74A5F3FB92B2}"/>
              </a:ext>
            </a:extLst>
          </p:cNvPr>
          <p:cNvSpPr txBox="1"/>
          <p:nvPr/>
        </p:nvSpPr>
        <p:spPr>
          <a:xfrm>
            <a:off x="6222574" y="5238648"/>
            <a:ext cx="2737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判斷當前編譯器是否 </a:t>
            </a:r>
            <a:r>
              <a:rPr lang="en-US" sz="1600" dirty="0" err="1">
                <a:latin typeface="STKaiti" panose="02010600040101010101" pitchFamily="2" charset="-122"/>
                <a:ea typeface="STKaiti" panose="02010600040101010101" pitchFamily="2" charset="-122"/>
              </a:rPr>
              <a:t>gcc</a:t>
            </a:r>
            <a:r>
              <a:rPr 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 ，</a:t>
            </a:r>
            <a:r>
              <a:rPr lang="zh-CN" alt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然後指定不同的庫檔</a:t>
            </a:r>
            <a:endParaRPr lang="en-CN" sz="1600" b="1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971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2122014"/>
            <a:ext cx="4099755" cy="474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/>
              <a:t>編輯</a:t>
            </a:r>
            <a:r>
              <a:rPr lang="en-US" altLang="zh-CN" b="0" dirty="0" err="1"/>
              <a:t>makefile</a:t>
            </a:r>
            <a:r>
              <a:rPr lang="zh-CN" altLang="en-US" b="0" dirty="0"/>
              <a:t>文件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編輯</a:t>
            </a:r>
            <a:r>
              <a:rPr lang="en-US" altLang="zh-CN" b="0" dirty="0" err="1"/>
              <a:t>task.json</a:t>
            </a:r>
            <a:r>
              <a:rPr lang="zh-CN" altLang="en-US" b="0" dirty="0"/>
              <a:t>增加運行</a:t>
            </a:r>
            <a:r>
              <a:rPr lang="en-US" altLang="zh-CN" b="0" dirty="0"/>
              <a:t>make</a:t>
            </a:r>
            <a:r>
              <a:rPr lang="zh-CN" altLang="en-US" b="0" dirty="0"/>
              <a:t>程式，名稱為</a:t>
            </a:r>
            <a:r>
              <a:rPr lang="en-US" altLang="zh-CN" b="0" dirty="0"/>
              <a:t>build</a:t>
            </a:r>
          </a:p>
          <a:p>
            <a:endParaRPr lang="en-US" altLang="zh-CN" b="0" dirty="0"/>
          </a:p>
          <a:p>
            <a:r>
              <a:rPr lang="zh-CN" altLang="en-US" b="0" dirty="0"/>
              <a:t>終端</a:t>
            </a:r>
            <a:r>
              <a:rPr lang="en-US" altLang="zh-CN" b="0" dirty="0"/>
              <a:t>-&gt;</a:t>
            </a:r>
            <a:r>
              <a:rPr lang="zh-CN" altLang="en-US" b="0" dirty="0"/>
              <a:t>運行任務</a:t>
            </a:r>
            <a:r>
              <a:rPr lang="en-US" altLang="zh-CN" b="0" dirty="0"/>
              <a:t>-&gt;</a:t>
            </a:r>
            <a:r>
              <a:rPr lang="zh-CN" altLang="en-US" b="0" dirty="0"/>
              <a:t>選擇</a:t>
            </a:r>
            <a:r>
              <a:rPr lang="en-US" altLang="zh-CN" b="0" dirty="0"/>
              <a:t>build</a:t>
            </a:r>
            <a:r>
              <a:rPr lang="zh-CN" altLang="en-US" b="0" dirty="0"/>
              <a:t>任務</a:t>
            </a:r>
            <a:endParaRPr lang="en-US" altLang="zh-CN" b="0" dirty="0"/>
          </a:p>
          <a:p>
            <a:endParaRPr kumimoji="1" lang="zh-CN" altLang="en-US" b="0" dirty="0"/>
          </a:p>
        </p:txBody>
      </p:sp>
      <p:sp>
        <p:nvSpPr>
          <p:cNvPr id="11269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altLang="zh-CN" sz="3800" dirty="0"/>
              <a:t>IDE</a:t>
            </a:r>
            <a:r>
              <a:rPr lang="zh-CN" altLang="en-US" sz="3800" dirty="0"/>
              <a:t>中使用</a:t>
            </a:r>
            <a:r>
              <a:rPr lang="en-US" altLang="zh-CN" sz="3800" dirty="0" err="1"/>
              <a:t>makefile</a:t>
            </a:r>
            <a:r>
              <a:rPr lang="zh-CN" altLang="en-US" sz="3800" dirty="0"/>
              <a:t>？</a:t>
            </a:r>
          </a:p>
        </p:txBody>
      </p:sp>
      <p:sp>
        <p:nvSpPr>
          <p:cNvPr id="112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E56102-681C-4D38-99D8-A75CF8EC1BF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0" y="1124744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終端</a:t>
            </a:r>
            <a:r>
              <a:rPr lang="en-US" altLang="zh-CN" sz="2800" dirty="0"/>
              <a:t>-&gt;</a:t>
            </a:r>
            <a:r>
              <a:rPr lang="zh-CN" altLang="en-US" sz="2800" dirty="0"/>
              <a:t>配置任務可以打開</a:t>
            </a:r>
            <a:r>
              <a:rPr lang="en-US" altLang="zh-CN" sz="2800" dirty="0"/>
              <a:t>.</a:t>
            </a:r>
            <a:r>
              <a:rPr lang="en-US" altLang="zh-CN" sz="2800" dirty="0" err="1"/>
              <a:t>vscode</a:t>
            </a:r>
            <a:r>
              <a:rPr lang="en-US" altLang="zh-CN" sz="2800" dirty="0"/>
              <a:t>/</a:t>
            </a:r>
            <a:r>
              <a:rPr lang="en-US" altLang="zh-CN" sz="2800" dirty="0" err="1"/>
              <a:t>tasks.json</a:t>
            </a:r>
            <a:r>
              <a:rPr lang="zh-CN" altLang="en-US" sz="2800" dirty="0"/>
              <a:t>配置運行相關資訊</a:t>
            </a:r>
            <a:endParaRPr kumimoji="1"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05" y="1866833"/>
            <a:ext cx="4178300" cy="1600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05" y="3572426"/>
            <a:ext cx="2925131" cy="32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1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C95F-8A87-964A-939E-0024D959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makefile</a:t>
            </a:r>
            <a:r>
              <a:rPr lang="zh-CN" altLang="en-US" dirty="0"/>
              <a:t>演示</a:t>
            </a:r>
            <a:endParaRPr kumimoji="1" lang="zh-CN" altLang="en-US" dirty="0"/>
          </a:p>
        </p:txBody>
      </p:sp>
      <p:pic>
        <p:nvPicPr>
          <p:cNvPr id="4" name="makefile">
            <a:hlinkClick r:id="" action="ppaction://media"/>
            <a:extLst>
              <a:ext uri="{FF2B5EF4-FFF2-40B4-BE49-F238E27FC236}">
                <a16:creationId xmlns:a16="http://schemas.microsoft.com/office/drawing/2014/main" id="{FA42C109-AC05-EB4F-97E4-7EF08F8B4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876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9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76275"/>
          </a:xfrm>
        </p:spPr>
        <p:txBody>
          <a:bodyPr/>
          <a:lstStyle/>
          <a:p>
            <a:r>
              <a:rPr lang="zh-CN" altLang="en-US" dirty="0"/>
              <a:t>先看一個示例：下列程式的功能是什麼？</a:t>
            </a:r>
            <a:endParaRPr lang="en-US" altLang="zh-CN" dirty="0"/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71550" y="2492375"/>
            <a:ext cx="6083717" cy="349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None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ex1.cpp</a:t>
            </a:r>
          </a:p>
          <a:p>
            <a:pPr>
              <a:buNone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main()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cin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cout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&lt;&lt; a + b &lt;&lt; 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endl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410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程式命令列參數</a:t>
            </a:r>
            <a:endParaRPr lang="en-US" altLang="zh-CN" dirty="0"/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B99C18-C8D7-4739-97C3-69791228BE06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203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EX1</a:t>
            </a:r>
            <a:r>
              <a:rPr lang="zh-CN" altLang="en-US" dirty="0"/>
              <a:t>的特點：</a:t>
            </a:r>
          </a:p>
          <a:p>
            <a:pPr lvl="1"/>
            <a:r>
              <a:rPr lang="zh-CN" altLang="en-US" dirty="0"/>
              <a:t>加法的兩個運算元在程式運行時輸入</a:t>
            </a:r>
          </a:p>
          <a:p>
            <a:pPr lvl="1"/>
            <a:r>
              <a:rPr lang="zh-CN" altLang="en-US" dirty="0"/>
              <a:t>在被“問到”時才輸入</a:t>
            </a:r>
          </a:p>
          <a:p>
            <a:pPr lvl="1"/>
            <a:r>
              <a:rPr lang="zh-CN" altLang="en-US" dirty="0"/>
              <a:t>屬於“強制交互”</a:t>
            </a:r>
          </a:p>
          <a:p>
            <a:r>
              <a:rPr lang="zh-CN" altLang="en-US" dirty="0"/>
              <a:t>能否有其他的</a:t>
            </a:r>
            <a:r>
              <a:rPr lang="zh-CN" altLang="en-US" b="1" dirty="0">
                <a:solidFill>
                  <a:srgbClr val="FF0000"/>
                </a:solidFill>
              </a:rPr>
              <a:t>人機交互</a:t>
            </a:r>
            <a:r>
              <a:rPr lang="zh-CN" altLang="en-US" dirty="0"/>
              <a:t>方式？</a:t>
            </a:r>
          </a:p>
        </p:txBody>
      </p:sp>
      <p:sp>
        <p:nvSpPr>
          <p:cNvPr id="512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程式命令列參數</a:t>
            </a:r>
            <a:endParaRPr lang="en-US" altLang="zh-CN" dirty="0"/>
          </a:p>
        </p:txBody>
      </p:sp>
      <p:sp>
        <p:nvSpPr>
          <p:cNvPr id="51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2153DC-9B7D-4FF0-81BA-8EE0DB7EA165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291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main(int </a:t>
            </a:r>
            <a:r>
              <a:rPr lang="en-US" altLang="zh-CN" dirty="0" err="1"/>
              <a:t>argc</a:t>
            </a:r>
            <a:r>
              <a:rPr lang="en-US" altLang="zh-CN" dirty="0"/>
              <a:t>, char** </a:t>
            </a:r>
            <a:r>
              <a:rPr lang="en-US" altLang="zh-CN" dirty="0" err="1"/>
              <a:t>argv</a:t>
            </a:r>
            <a:r>
              <a:rPr lang="en-US" altLang="zh-CN" dirty="0"/>
              <a:t>) ?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892175"/>
          </a:xfrm>
        </p:spPr>
        <p:txBody>
          <a:bodyPr/>
          <a:lstStyle/>
          <a:p>
            <a:r>
              <a:rPr lang="zh-CN" altLang="en-US" dirty="0"/>
              <a:t>請看下面的例子</a:t>
            </a:r>
          </a:p>
        </p:txBody>
      </p:sp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1530141" y="2045915"/>
            <a:ext cx="608371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ex2.cpp</a:t>
            </a:r>
          </a:p>
          <a:p>
            <a:pPr>
              <a:buNone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1" hangingPunct="1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cstdio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4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400" b="1" strike="sngStrik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strike="sngStrik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307274-0C46-480C-820A-D45F99198B75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3441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047185" y="2392238"/>
            <a:ext cx="2268061" cy="2529862"/>
          </a:xfrm>
          <a:prstGeom prst="roundRect">
            <a:avLst>
              <a:gd name="adj" fmla="val 728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編譯、連結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50274" y="15523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來源程式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1242" y="2708920"/>
            <a:ext cx="1261884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編譯器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51242" y="4077072"/>
            <a:ext cx="1261884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連結器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65554" y="5517232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/>
              <a:t>可執行程式</a:t>
            </a:r>
            <a:br>
              <a:rPr lang="en-US" altLang="zh-CN" sz="2800" b="1" dirty="0"/>
            </a:br>
            <a:r>
              <a:rPr lang="zh-CN" altLang="en-US" sz="2800" b="1" dirty="0"/>
              <a:t>（與平臺相關的機器指令）</a:t>
            </a:r>
          </a:p>
        </p:txBody>
      </p:sp>
      <p:cxnSp>
        <p:nvCxnSpPr>
          <p:cNvPr id="8" name="直接箭头连接符 7"/>
          <p:cNvCxnSpPr>
            <a:stCxn id="3" idx="2"/>
            <a:endCxn id="4" idx="0"/>
          </p:cNvCxnSpPr>
          <p:nvPr/>
        </p:nvCxnSpPr>
        <p:spPr>
          <a:xfrm flipH="1">
            <a:off x="2182184" y="2075557"/>
            <a:ext cx="178569" cy="63336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2"/>
            <a:endCxn id="5" idx="0"/>
          </p:cNvCxnSpPr>
          <p:nvPr/>
        </p:nvCxnSpPr>
        <p:spPr>
          <a:xfrm>
            <a:off x="2182184" y="3232140"/>
            <a:ext cx="0" cy="84493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>
          <a:xfrm flipH="1">
            <a:off x="2181215" y="4600292"/>
            <a:ext cx="969" cy="91694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788024" y="5819973"/>
            <a:ext cx="2952328" cy="993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進一步閱讀：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《C++</a:t>
            </a:r>
            <a:r>
              <a:rPr kumimoji="1" lang="zh-CN" altLang="en-US" dirty="0"/>
              <a:t>程式設計思想</a:t>
            </a:r>
            <a:r>
              <a:rPr kumimoji="1" lang="en-US" altLang="zh-CN" dirty="0"/>
              <a:t>》</a:t>
            </a:r>
          </a:p>
          <a:p>
            <a:pPr algn="ctr"/>
            <a:r>
              <a:rPr kumimoji="1" lang="en-US" altLang="zh-CN" dirty="0"/>
              <a:t>2.1</a:t>
            </a:r>
            <a:r>
              <a:rPr kumimoji="1" lang="zh-CN" altLang="en-US" dirty="0"/>
              <a:t>語言的編譯過程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852924" y="1268761"/>
            <a:ext cx="4751523" cy="22322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tx1"/>
                </a:solidFill>
              </a:rPr>
              <a:t>第一遍執行語法分析和靜態類型檢查，將原始程式碼解析為語法分析樹的結構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tx1"/>
                </a:solidFill>
              </a:rPr>
              <a:t>第二遍由代碼生成器遍歷語法分析樹，把樹的每個節點轉換為組合語言或機器代碼，生成目的模組</a:t>
            </a:r>
            <a:r>
              <a:rPr kumimoji="1" lang="en-US" altLang="zh-CN" b="1" dirty="0">
                <a:solidFill>
                  <a:schemeClr val="tx1"/>
                </a:solidFill>
              </a:rPr>
              <a:t>(.o</a:t>
            </a:r>
            <a:r>
              <a:rPr kumimoji="1" lang="zh-CN" altLang="en-US" b="1" dirty="0">
                <a:solidFill>
                  <a:schemeClr val="tx1"/>
                </a:solidFill>
              </a:rPr>
              <a:t>或</a:t>
            </a:r>
            <a:r>
              <a:rPr kumimoji="1" lang="en-US" altLang="zh-CN" b="1" dirty="0">
                <a:solidFill>
                  <a:schemeClr val="tx1"/>
                </a:solidFill>
              </a:rPr>
              <a:t>.</a:t>
            </a:r>
            <a:r>
              <a:rPr kumimoji="1" lang="en-US" altLang="zh-CN" b="1" dirty="0" err="1">
                <a:solidFill>
                  <a:schemeClr val="tx1"/>
                </a:solidFill>
              </a:rPr>
              <a:t>obj</a:t>
            </a:r>
            <a:r>
              <a:rPr kumimoji="1" lang="zh-CN" altLang="en-US" b="1" dirty="0">
                <a:solidFill>
                  <a:schemeClr val="tx1"/>
                </a:solidFill>
              </a:rPr>
              <a:t>文件）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852924" y="3789603"/>
            <a:ext cx="4751523" cy="19083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bg1"/>
                </a:solidFill>
              </a:rPr>
              <a:t>把一組目的模組連結為可執行程式，使得作業系統可以執行它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bg1"/>
                </a:solidFill>
              </a:rPr>
              <a:t>處理目的模組中的函數或變數引用，必要時搜索庫檔處理所有的引用</a:t>
            </a:r>
            <a:endParaRPr kumimoji="1"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6" name="直线箭头连接符 15"/>
          <p:cNvCxnSpPr>
            <a:endCxn id="9" idx="1"/>
          </p:cNvCxnSpPr>
          <p:nvPr/>
        </p:nvCxnSpPr>
        <p:spPr>
          <a:xfrm flipV="1">
            <a:off x="2812158" y="2384885"/>
            <a:ext cx="1040766" cy="58564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endCxn id="15" idx="1"/>
          </p:cNvCxnSpPr>
          <p:nvPr/>
        </p:nvCxnSpPr>
        <p:spPr>
          <a:xfrm>
            <a:off x="2812158" y="4368060"/>
            <a:ext cx="1040766" cy="37569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58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0350"/>
            <a:ext cx="7632700" cy="636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AutoShape 5"/>
          <p:cNvSpPr>
            <a:spLocks noChangeArrowheads="1"/>
          </p:cNvSpPr>
          <p:nvPr/>
        </p:nvSpPr>
        <p:spPr bwMode="auto">
          <a:xfrm>
            <a:off x="5148833" y="1844824"/>
            <a:ext cx="3239591" cy="935211"/>
          </a:xfrm>
          <a:prstGeom prst="wedgeRoundRectCallout">
            <a:avLst>
              <a:gd name="adj1" fmla="val -148259"/>
              <a:gd name="adj2" fmla="val 359926"/>
              <a:gd name="adj3" fmla="val 16667"/>
            </a:avLst>
          </a:prstGeom>
          <a:noFill/>
          <a:ln w="9525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命令列參數。通過</a:t>
            </a:r>
            <a:r>
              <a:rPr lang="en-US" altLang="zh-CN" sz="2800" b="1" dirty="0" err="1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800" b="1" dirty="0" err="1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zh-CN" altLang="en-US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傳入</a:t>
            </a:r>
          </a:p>
        </p:txBody>
      </p:sp>
      <p:sp>
        <p:nvSpPr>
          <p:cNvPr id="7172" name="Oval 6"/>
          <p:cNvSpPr>
            <a:spLocks noChangeArrowheads="1"/>
          </p:cNvSpPr>
          <p:nvPr/>
        </p:nvSpPr>
        <p:spPr bwMode="auto">
          <a:xfrm>
            <a:off x="1619250" y="5734050"/>
            <a:ext cx="431800" cy="2873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1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5C520D-3617-4A0C-A9C7-3A3243992F4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555776" y="5500099"/>
            <a:ext cx="1944216" cy="7552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04718" y="5554553"/>
            <a:ext cx="309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D:\&gt;ex2 4 5</a:t>
            </a:r>
          </a:p>
        </p:txBody>
      </p:sp>
    </p:spTree>
    <p:extLst>
      <p:ext uri="{BB962C8B-B14F-4D97-AF65-F5344CB8AC3E}">
        <p14:creationId xmlns:p14="http://schemas.microsoft.com/office/powerpoint/2010/main" val="1421247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main(int </a:t>
            </a:r>
            <a:r>
              <a:rPr lang="en-US" altLang="zh-CN" dirty="0" err="1"/>
              <a:t>argc</a:t>
            </a:r>
            <a:r>
              <a:rPr lang="en-US" altLang="zh-CN" dirty="0"/>
              <a:t>, char** </a:t>
            </a:r>
            <a:r>
              <a:rPr lang="en-US" altLang="zh-CN" dirty="0" err="1"/>
              <a:t>argv</a:t>
            </a:r>
            <a:r>
              <a:rPr lang="en-US" altLang="zh-CN" dirty="0"/>
              <a:t>) ?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1116013" y="1649413"/>
            <a:ext cx="16610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EX2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4  5</a:t>
            </a:r>
          </a:p>
        </p:txBody>
      </p:sp>
      <p:sp>
        <p:nvSpPr>
          <p:cNvPr id="8197" name="AutoShape 8"/>
          <p:cNvSpPr>
            <a:spLocks/>
          </p:cNvSpPr>
          <p:nvPr/>
        </p:nvSpPr>
        <p:spPr bwMode="auto">
          <a:xfrm rot="-5400000">
            <a:off x="2213769" y="1134269"/>
            <a:ext cx="287338" cy="2286000"/>
          </a:xfrm>
          <a:prstGeom prst="leftBrace">
            <a:avLst>
              <a:gd name="adj1" fmla="val 2504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2357438" y="2500313"/>
            <a:ext cx="1106487" cy="36671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3 </a:t>
            </a:r>
            <a:r>
              <a:rPr lang="en-US" altLang="zh-CN" sz="1800" dirty="0">
                <a:ea typeface="宋体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1800" dirty="0" err="1">
                <a:ea typeface="宋体" panose="02010600030101010101" pitchFamily="2" charset="-122"/>
                <a:sym typeface="Wingdings" panose="05000000000000000000" pitchFamily="2" charset="2"/>
              </a:rPr>
              <a:t>argc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8199" name="AutoShape 10"/>
          <p:cNvSpPr>
            <a:spLocks noChangeArrowheads="1"/>
          </p:cNvSpPr>
          <p:nvPr/>
        </p:nvSpPr>
        <p:spPr bwMode="auto">
          <a:xfrm>
            <a:off x="3779838" y="1773238"/>
            <a:ext cx="576262" cy="287337"/>
          </a:xfrm>
          <a:prstGeom prst="rightArrow">
            <a:avLst>
              <a:gd name="adj1" fmla="val 50000"/>
              <a:gd name="adj2" fmla="val 501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200" name="Text Box 11"/>
          <p:cNvSpPr txBox="1">
            <a:spLocks noChangeArrowheads="1"/>
          </p:cNvSpPr>
          <p:nvPr/>
        </p:nvSpPr>
        <p:spPr bwMode="auto">
          <a:xfrm flipH="1">
            <a:off x="7281863" y="1633538"/>
            <a:ext cx="792162" cy="5286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“4”</a:t>
            </a:r>
          </a:p>
        </p:txBody>
      </p:sp>
      <p:sp>
        <p:nvSpPr>
          <p:cNvPr id="8201" name="Text Box 12"/>
          <p:cNvSpPr txBox="1">
            <a:spLocks noChangeArrowheads="1"/>
          </p:cNvSpPr>
          <p:nvPr/>
        </p:nvSpPr>
        <p:spPr bwMode="auto">
          <a:xfrm flipH="1">
            <a:off x="8113713" y="1628775"/>
            <a:ext cx="792162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“5”</a:t>
            </a:r>
          </a:p>
        </p:txBody>
      </p:sp>
      <p:sp>
        <p:nvSpPr>
          <p:cNvPr id="8202" name="Text Box 13"/>
          <p:cNvSpPr txBox="1">
            <a:spLocks noChangeArrowheads="1"/>
          </p:cNvSpPr>
          <p:nvPr/>
        </p:nvSpPr>
        <p:spPr bwMode="auto">
          <a:xfrm>
            <a:off x="5146675" y="1628775"/>
            <a:ext cx="2089150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“EX2”</a:t>
            </a:r>
          </a:p>
        </p:txBody>
      </p:sp>
      <p:sp>
        <p:nvSpPr>
          <p:cNvPr id="8203" name="Text Box 14"/>
          <p:cNvSpPr txBox="1">
            <a:spLocks noChangeArrowheads="1"/>
          </p:cNvSpPr>
          <p:nvPr/>
        </p:nvSpPr>
        <p:spPr bwMode="auto">
          <a:xfrm>
            <a:off x="4427538" y="1412875"/>
            <a:ext cx="628650" cy="36671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 err="1"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8204" name="Text Box 15"/>
          <p:cNvSpPr txBox="1">
            <a:spLocks noChangeArrowheads="1"/>
          </p:cNvSpPr>
          <p:nvPr/>
        </p:nvSpPr>
        <p:spPr bwMode="auto">
          <a:xfrm>
            <a:off x="5148263" y="2228850"/>
            <a:ext cx="80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r>
              <a:rPr lang="en-US" altLang="zh-CN" sz="1600" b="1" dirty="0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[0]</a:t>
            </a:r>
            <a:endParaRPr lang="en-US" altLang="zh-CN" sz="16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5" name="Text Box 16"/>
          <p:cNvSpPr txBox="1">
            <a:spLocks noChangeArrowheads="1"/>
          </p:cNvSpPr>
          <p:nvPr/>
        </p:nvSpPr>
        <p:spPr bwMode="auto">
          <a:xfrm>
            <a:off x="7164388" y="2228850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r>
              <a:rPr lang="en-US" altLang="zh-CN" sz="1600" b="1" dirty="0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[1]</a:t>
            </a:r>
            <a:endParaRPr lang="en-US" altLang="zh-CN" sz="16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6" name="Text Box 17"/>
          <p:cNvSpPr txBox="1">
            <a:spLocks noChangeArrowheads="1"/>
          </p:cNvSpPr>
          <p:nvPr/>
        </p:nvSpPr>
        <p:spPr bwMode="auto">
          <a:xfrm>
            <a:off x="8027988" y="2228850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r>
              <a:rPr lang="en-US" altLang="zh-CN" sz="1600" b="1" dirty="0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[2]</a:t>
            </a:r>
            <a:endParaRPr lang="en-US" altLang="zh-CN" sz="16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7" name="Text Box 18"/>
          <p:cNvSpPr txBox="1">
            <a:spLocks noChangeArrowheads="1"/>
          </p:cNvSpPr>
          <p:nvPr/>
        </p:nvSpPr>
        <p:spPr bwMode="auto">
          <a:xfrm>
            <a:off x="4356100" y="1865313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char**</a:t>
            </a:r>
          </a:p>
        </p:txBody>
      </p:sp>
      <p:sp>
        <p:nvSpPr>
          <p:cNvPr id="8208" name="Text Box 19"/>
          <p:cNvSpPr txBox="1">
            <a:spLocks noChangeArrowheads="1"/>
          </p:cNvSpPr>
          <p:nvPr/>
        </p:nvSpPr>
        <p:spPr bwMode="auto">
          <a:xfrm>
            <a:off x="1852613" y="2500313"/>
            <a:ext cx="42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int</a:t>
            </a:r>
          </a:p>
        </p:txBody>
      </p:sp>
      <p:sp>
        <p:nvSpPr>
          <p:cNvPr id="820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7CB845-2F2C-4692-B4DF-88EC6D7B4D2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6226" y="2738438"/>
            <a:ext cx="514826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ex2.cpp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&lt;iostream&gt;</a:t>
            </a:r>
          </a:p>
          <a:p>
            <a:pPr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cstdio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355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13603"/>
            <a:ext cx="8793048" cy="4579494"/>
          </a:xfrm>
          <a:prstGeom prst="rect">
            <a:avLst/>
          </a:prstGeom>
        </p:spPr>
      </p:pic>
      <p:sp>
        <p:nvSpPr>
          <p:cNvPr id="11269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altLang="zh-CN" sz="3800" dirty="0"/>
              <a:t>IDE</a:t>
            </a:r>
            <a:r>
              <a:rPr lang="zh-CN" altLang="en-US" sz="3800" dirty="0"/>
              <a:t>中如何輸入命令列參數？</a:t>
            </a:r>
          </a:p>
        </p:txBody>
      </p:sp>
      <p:sp>
        <p:nvSpPr>
          <p:cNvPr id="112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E56102-681C-4D38-99D8-A75CF8EC1BF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>
            <a:off x="2195736" y="1955741"/>
            <a:ext cx="2232248" cy="291341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57200" y="1124744"/>
            <a:ext cx="866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查看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命令窗口</a:t>
            </a:r>
            <a:r>
              <a:rPr kumimoji="1" lang="en-US" altLang="zh-CN" sz="2800" dirty="0"/>
              <a:t>-&gt;Debug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open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launch.json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 修改</a:t>
            </a:r>
            <a:r>
              <a:rPr kumimoji="1" lang="en-US" altLang="zh-CN" sz="2800" dirty="0" err="1"/>
              <a:t>args</a:t>
            </a:r>
            <a:endParaRPr kumimoji="1" lang="en-US" altLang="zh-CN" sz="2800" dirty="0"/>
          </a:p>
          <a:p>
            <a:r>
              <a:rPr kumimoji="1" lang="zh-CN" altLang="en-US" sz="2000" dirty="0"/>
              <a:t>（或直接修改</a:t>
            </a:r>
            <a:r>
              <a:rPr kumimoji="1" lang="en-US" altLang="zh-CN" sz="2000" dirty="0"/>
              <a:t>.</a:t>
            </a:r>
            <a:r>
              <a:rPr kumimoji="1" lang="en-US" altLang="zh-CN" sz="2000" dirty="0" err="1"/>
              <a:t>vscode</a:t>
            </a:r>
            <a:r>
              <a:rPr kumimoji="1" lang="zh-CN" altLang="en-US" sz="2000" dirty="0"/>
              <a:t>內的配置）</a:t>
            </a:r>
          </a:p>
        </p:txBody>
      </p:sp>
    </p:spTree>
    <p:extLst>
      <p:ext uri="{BB962C8B-B14F-4D97-AF65-F5344CB8AC3E}">
        <p14:creationId xmlns:p14="http://schemas.microsoft.com/office/powerpoint/2010/main" val="1460850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main(int </a:t>
            </a:r>
            <a:r>
              <a:rPr lang="en-US" altLang="zh-CN" dirty="0" err="1"/>
              <a:t>argc</a:t>
            </a:r>
            <a:r>
              <a:rPr lang="en-US" altLang="zh-CN" dirty="0"/>
              <a:t>, char** </a:t>
            </a:r>
            <a:r>
              <a:rPr lang="en-US" altLang="zh-CN" dirty="0" err="1"/>
              <a:t>argv</a:t>
            </a:r>
            <a:r>
              <a:rPr lang="en-US" altLang="zh-CN" dirty="0"/>
              <a:t>) ?</a:t>
            </a:r>
          </a:p>
        </p:txBody>
      </p:sp>
      <p:pic>
        <p:nvPicPr>
          <p:cNvPr id="12291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84860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20"/>
          <p:cNvSpPr>
            <a:spLocks noChangeArrowheads="1"/>
          </p:cNvSpPr>
          <p:nvPr/>
        </p:nvSpPr>
        <p:spPr bwMode="auto">
          <a:xfrm>
            <a:off x="684213" y="2924175"/>
            <a:ext cx="1871662" cy="504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29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4E8415-5C23-42A1-A161-49DA90707B03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D5A47-A14C-A54A-934A-108B597BBF18}"/>
              </a:ext>
            </a:extLst>
          </p:cNvPr>
          <p:cNvSpPr txBox="1"/>
          <p:nvPr/>
        </p:nvSpPr>
        <p:spPr>
          <a:xfrm>
            <a:off x="670130" y="6032182"/>
            <a:ext cx="78037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600" b="1" dirty="0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未傳入命令列參數</a:t>
            </a:r>
            <a:r>
              <a:rPr lang="zh-CN" altLang="en-US" sz="2600" b="1" dirty="0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，程式對</a:t>
            </a:r>
            <a:r>
              <a:rPr lang="en-US" altLang="zh-CN" sz="2600" b="1" dirty="0" err="1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argv</a:t>
            </a:r>
            <a:r>
              <a:rPr lang="zh-CN" altLang="en-US" sz="2600" b="1" dirty="0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陣列進行了越界訪問</a:t>
            </a:r>
            <a:endParaRPr lang="en-CN" sz="2600" b="1" dirty="0">
              <a:solidFill>
                <a:srgbClr val="C000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813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 char** </a:t>
            </a:r>
            <a:r>
              <a:rPr lang="en-US" altLang="zh-CN" dirty="0" err="1"/>
              <a:t>argv</a:t>
            </a:r>
            <a:r>
              <a:rPr lang="en-US" altLang="zh-CN" dirty="0"/>
              <a:t>) ?</a:t>
            </a:r>
          </a:p>
        </p:txBody>
      </p:sp>
      <p:sp>
        <p:nvSpPr>
          <p:cNvPr id="13316" name="Rectangle 7"/>
          <p:cNvSpPr>
            <a:spLocks noChangeArrowheads="1"/>
          </p:cNvSpPr>
          <p:nvPr/>
        </p:nvSpPr>
        <p:spPr bwMode="auto">
          <a:xfrm>
            <a:off x="899592" y="2852936"/>
            <a:ext cx="7166620" cy="1512168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FFC000"/>
              </a:solidFill>
              <a:ea typeface="宋体" panose="02010600030101010101" pitchFamily="2" charset="-122"/>
            </a:endParaRPr>
          </a:p>
        </p:txBody>
      </p:sp>
      <p:sp>
        <p:nvSpPr>
          <p:cNvPr id="1331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2077D8-E613-4DD6-9259-D74B16C7484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8486" y="1258184"/>
            <a:ext cx="75608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ex3.cpp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if 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 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1;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49788" y="4547679"/>
            <a:ext cx="381642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原則：總是考慮邊界和異常的情況</a:t>
            </a:r>
          </a:p>
        </p:txBody>
      </p:sp>
    </p:spTree>
    <p:extLst>
      <p:ext uri="{BB962C8B-B14F-4D97-AF65-F5344CB8AC3E}">
        <p14:creationId xmlns:p14="http://schemas.microsoft.com/office/powerpoint/2010/main" val="39887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/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運行</a:t>
            </a:r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EX2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4+5</a:t>
            </a:r>
            <a:r>
              <a:rPr lang="zh-CN" altLang="en-US" sz="2800" b="1" dirty="0">
                <a:solidFill>
                  <a:srgbClr val="FF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=</a:t>
            </a:r>
          </a:p>
          <a:p>
            <a:pPr eaLnBrk="1" hangingPunct="1"/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時得到</a:t>
            </a:r>
            <a:r>
              <a:rPr lang="en-US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argv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[1]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為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EX2</a:t>
            </a:r>
            <a:endParaRPr lang="zh-CN" altLang="en-US" sz="2600" b="1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4+5</a:t>
            </a:r>
            <a:endParaRPr lang="zh-CN" altLang="en-US" sz="2800" dirty="0">
              <a:latin typeface="Consolas" panose="020B0609020204030204" pitchFamily="49" charset="0"/>
              <a:ea typeface="华文新魏" panose="020108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9</a:t>
            </a:r>
            <a:endParaRPr lang="zh-CN" altLang="en-US" sz="2800" dirty="0">
              <a:latin typeface="Consolas" panose="020B0609020204030204" pitchFamily="49" charset="0"/>
              <a:ea typeface="华文新魏" panose="020108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=</a:t>
            </a:r>
            <a:endParaRPr lang="zh-CN" altLang="en-US" sz="2600" b="1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單選題</a:t>
              </a:r>
            </a:p>
          </p:txBody>
        </p:sp>
        <p:sp>
          <p:nvSpPr>
            <p:cNvPr id="18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b="1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9918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GDB</a:t>
            </a:r>
            <a:r>
              <a:rPr kumimoji="1" lang="zh-CN" altLang="en-US" dirty="0"/>
              <a:t>調試工具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41598"/>
            <a:ext cx="8335838" cy="5155754"/>
          </a:xfrm>
        </p:spPr>
        <p:txBody>
          <a:bodyPr/>
          <a:lstStyle/>
          <a:p>
            <a:r>
              <a:rPr kumimoji="1" lang="en-US" altLang="zh-CN" dirty="0"/>
              <a:t>g++</a:t>
            </a:r>
            <a:r>
              <a:rPr kumimoji="1" lang="zh-CN" altLang="en-US" dirty="0"/>
              <a:t> </a:t>
            </a:r>
            <a:r>
              <a:rPr kumimoji="1" lang="en-US" altLang="zh-CN" dirty="0"/>
              <a:t>-g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a.cpp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編譯器</a:t>
            </a:r>
            <a:endParaRPr kumimoji="1" lang="en-US" altLang="zh-CN" dirty="0"/>
          </a:p>
          <a:p>
            <a:r>
              <a:rPr kumimoji="1" lang="en-US" altLang="zh-CN" dirty="0"/>
              <a:t>-g</a:t>
            </a:r>
            <a:r>
              <a:rPr kumimoji="1" lang="zh-CN" altLang="en-US" dirty="0"/>
              <a:t> 在可執行程式中包含標準調試資訊</a:t>
            </a:r>
            <a:endParaRPr kumimoji="1" lang="en-US" altLang="zh-CN" dirty="0"/>
          </a:p>
          <a:p>
            <a:r>
              <a:rPr kumimoji="1" lang="en-US" altLang="zh-CN" dirty="0" err="1"/>
              <a:t>gdb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 調試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程式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內不產生歧義可以簡寫前幾個字母</a:t>
            </a: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紅色部分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r</a:t>
            </a:r>
            <a:r>
              <a:rPr kumimoji="1" lang="en-US" altLang="zh-CN" dirty="0"/>
              <a:t>un</a:t>
            </a:r>
            <a:r>
              <a:rPr kumimoji="1" lang="zh-CN" altLang="en-US" dirty="0"/>
              <a:t>  運行程式  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r>
              <a:rPr kumimoji="1" lang="en-US" altLang="zh-CN" dirty="0"/>
              <a:t>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行號 設置中斷點 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r>
              <a:rPr kumimoji="1" lang="en-US" altLang="zh-CN" dirty="0"/>
              <a:t>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(k==2)</a:t>
            </a:r>
            <a:r>
              <a:rPr kumimoji="1" lang="zh-CN" altLang="en-US" dirty="0"/>
              <a:t> 可根據具體運行條件中斷點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d</a:t>
            </a:r>
            <a:r>
              <a:rPr kumimoji="1" lang="en-US" altLang="zh-CN" dirty="0"/>
              <a:t>elete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break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刪除</a:t>
            </a:r>
            <a:r>
              <a:rPr kumimoji="1" lang="en-US" altLang="zh-CN" dirty="0"/>
              <a:t>1</a:t>
            </a:r>
            <a:r>
              <a:rPr kumimoji="1" lang="zh-CN" altLang="en-US" dirty="0"/>
              <a:t>號中斷點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wa</a:t>
            </a:r>
            <a:r>
              <a:rPr kumimoji="1" lang="en-US" altLang="zh-CN" dirty="0"/>
              <a:t>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當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的值發生變化時暫停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ontinue</a:t>
            </a:r>
            <a:r>
              <a:rPr kumimoji="1" lang="zh-CN" altLang="en-US" dirty="0"/>
              <a:t> 跳至下一個中斷點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2E91C-4ADD-3C49-B753-11550BC0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391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GDB</a:t>
            </a:r>
            <a:r>
              <a:rPr kumimoji="1" lang="zh-CN" altLang="en-US" dirty="0"/>
              <a:t>調試工具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40160"/>
            <a:ext cx="7975798" cy="486916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</a:t>
            </a:r>
            <a:r>
              <a:rPr kumimoji="1" lang="en-US" altLang="zh-CN" dirty="0"/>
              <a:t>tep</a:t>
            </a:r>
            <a:r>
              <a:rPr kumimoji="1" lang="zh-CN" altLang="en-US" dirty="0"/>
              <a:t> 單步執行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進入</a:t>
            </a:r>
            <a:r>
              <a:rPr kumimoji="1" lang="en-US" altLang="zh-CN" dirty="0"/>
              <a:t>)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r>
              <a:rPr kumimoji="1" lang="en-US" altLang="zh-CN" dirty="0"/>
              <a:t>ext</a:t>
            </a:r>
            <a:r>
              <a:rPr kumimoji="1" lang="zh-CN" altLang="en-US" dirty="0"/>
              <a:t> 單步執行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不進入</a:t>
            </a:r>
            <a:r>
              <a:rPr kumimoji="1" lang="en-US" altLang="zh-CN" dirty="0"/>
              <a:t>)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p</a:t>
            </a:r>
            <a:r>
              <a:rPr kumimoji="1" lang="en-US" altLang="zh-CN" dirty="0"/>
              <a:t>rint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輸出變數</a:t>
            </a:r>
            <a:r>
              <a:rPr kumimoji="1" lang="en-US" altLang="zh-CN" dirty="0"/>
              <a:t>/</a:t>
            </a:r>
            <a:r>
              <a:rPr kumimoji="1" lang="zh-CN" altLang="en-US" dirty="0"/>
              <a:t>運算式</a:t>
            </a:r>
            <a:r>
              <a:rPr kumimoji="1" lang="en-US" altLang="zh-CN" dirty="0"/>
              <a:t>x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GDB</a:t>
            </a:r>
            <a:r>
              <a:rPr kumimoji="1" lang="zh-CN" altLang="en-US" dirty="0"/>
              <a:t>中輸入 </a:t>
            </a:r>
            <a:r>
              <a:rPr kumimoji="1" lang="en-US" altLang="zh-CN" dirty="0"/>
              <a:t>p</a:t>
            </a:r>
            <a:r>
              <a:rPr kumimoji="1" lang="zh-CN" altLang="en-US" dirty="0"/>
              <a:t> </a:t>
            </a:r>
            <a:r>
              <a:rPr kumimoji="1" lang="en-US" altLang="zh-CN" dirty="0"/>
              <a:t>x=1</a:t>
            </a:r>
            <a:r>
              <a:rPr kumimoji="1" lang="zh-CN" altLang="en-US" dirty="0"/>
              <a:t>，程式中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的值會被手動修改為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disp</a:t>
            </a:r>
            <a:r>
              <a:rPr kumimoji="1" lang="en-US" altLang="zh-CN" dirty="0"/>
              <a:t>lay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持續監測變數</a:t>
            </a:r>
            <a:r>
              <a:rPr kumimoji="1" lang="en-US" altLang="zh-CN" dirty="0"/>
              <a:t>/</a:t>
            </a:r>
            <a:r>
              <a:rPr kumimoji="1" lang="zh-CN" altLang="en-US" dirty="0"/>
              <a:t>運算式</a:t>
            </a:r>
            <a:r>
              <a:rPr kumimoji="1" lang="en-US" altLang="zh-CN" dirty="0"/>
              <a:t>x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l</a:t>
            </a:r>
            <a:r>
              <a:rPr kumimoji="1" lang="en-US" altLang="zh-CN" dirty="0"/>
              <a:t>ist</a:t>
            </a:r>
            <a:r>
              <a:rPr kumimoji="1" lang="zh-CN" altLang="en-US" dirty="0"/>
              <a:t> 列出程式原始程式碼 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q</a:t>
            </a:r>
            <a:r>
              <a:rPr kumimoji="1" lang="en-US" altLang="zh-CN" dirty="0"/>
              <a:t>uit</a:t>
            </a:r>
            <a:r>
              <a:rPr kumimoji="1" lang="zh-CN" altLang="en-US" dirty="0"/>
              <a:t> 退出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回車 重複上一條指令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F17610-78DC-F240-B172-1B3E980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F07204-E461-2944-8065-A307EE8B62C3}"/>
              </a:ext>
            </a:extLst>
          </p:cNvPr>
          <p:cNvSpPr/>
          <p:nvPr/>
        </p:nvSpPr>
        <p:spPr>
          <a:xfrm>
            <a:off x="628650" y="5733256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b="1" dirty="0">
                <a:latin typeface="STKaiti" panose="02010600040101010101" pitchFamily="2" charset="-122"/>
                <a:ea typeface="STKaiti" panose="02010600040101010101" pitchFamily="2" charset="-122"/>
              </a:rPr>
              <a:t>更多常用gdb指令</a:t>
            </a:r>
            <a:r>
              <a:rPr lang="zh-CN" altLang="en-US" b="1" dirty="0">
                <a:latin typeface="STKaiti" panose="02010600040101010101" pitchFamily="2" charset="-122"/>
                <a:ea typeface="STKaiti" panose="02010600040101010101" pitchFamily="2" charset="-122"/>
              </a:rPr>
              <a:t>：</a:t>
            </a:r>
            <a:r>
              <a:rPr lang="en-CN" b="1" dirty="0">
                <a:latin typeface="STKaiti" panose="02010600040101010101" pitchFamily="2" charset="-122"/>
                <a:ea typeface="STKaiti" panose="02010600040101010101" pitchFamily="2" charset="-122"/>
              </a:rPr>
              <a:t>https://visualgdb.com/gdbreference/commands/</a:t>
            </a:r>
          </a:p>
        </p:txBody>
      </p:sp>
    </p:spTree>
    <p:extLst>
      <p:ext uri="{BB962C8B-B14F-4D97-AF65-F5344CB8AC3E}">
        <p14:creationId xmlns:p14="http://schemas.microsoft.com/office/powerpoint/2010/main" val="50833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cat ex3.cpp</a:t>
            </a:r>
          </a:p>
          <a:p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s,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+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main() {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   	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de-DE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de-DE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 {    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	s =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i);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}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ex3.cpp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-o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ex3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-g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ex3</a:t>
            </a:r>
          </a:p>
        </p:txBody>
      </p:sp>
      <p:sp>
        <p:nvSpPr>
          <p:cNvPr id="8" name="椭圆形标注 7"/>
          <p:cNvSpPr/>
          <p:nvPr/>
        </p:nvSpPr>
        <p:spPr>
          <a:xfrm>
            <a:off x="6986897" y="3861048"/>
            <a:ext cx="1689559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編譯選項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5297338" y="5790568"/>
            <a:ext cx="1689559" cy="1037768"/>
          </a:xfrm>
          <a:prstGeom prst="wedgeEllipseCallout">
            <a:avLst>
              <a:gd name="adj1" fmla="val -108342"/>
              <a:gd name="adj2" fmla="val -2135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啟動調試</a:t>
            </a:r>
          </a:p>
        </p:txBody>
      </p:sp>
      <p:sp>
        <p:nvSpPr>
          <p:cNvPr id="6" name="椭圆形标注 5"/>
          <p:cNvSpPr/>
          <p:nvPr/>
        </p:nvSpPr>
        <p:spPr>
          <a:xfrm>
            <a:off x="5940152" y="535607"/>
            <a:ext cx="3024336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</a:t>
            </a:r>
            <a:r>
              <a:rPr lang="en-US" altLang="zh-CN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1~100</a:t>
            </a:r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的正整數和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0EB3CC64-C55E-C746-B1B3-56099C5C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464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在第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9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行設置第一個中斷點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 at 0x8d2: file ex3.cpp, line 9.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啟動程式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Starting program: /home/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/ex3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查看附近程式原始程式碼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4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+ i;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4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() {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 =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AutoNum type="arabicPlain" startAt="6"/>
            </a:pP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        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i);</a:t>
            </a:r>
          </a:p>
          <a:p>
            <a:pPr marL="457200" indent="-457200">
              <a:buAutoNum type="arabicPlain" startAt="6"/>
            </a:pP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	    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6585621" y="2332770"/>
            <a:ext cx="2464718" cy="867109"/>
          </a:xfrm>
          <a:prstGeom prst="wedgeEllipseCallout">
            <a:avLst>
              <a:gd name="adj1" fmla="val -89106"/>
              <a:gd name="adj2" fmla="val -493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程式運行至第</a:t>
            </a:r>
            <a:r>
              <a:rPr lang="en-US" altLang="zh-CN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r>
              <a:rPr lang="zh-CN" altLang="en-US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行暫停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78ED0B9-017C-9046-BED1-4A14698D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1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cat ex1.cpp</a:t>
            </a:r>
          </a:p>
          <a:p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main() {</a:t>
            </a: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</a:t>
            </a:r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"Hello, OOP"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&lt;&lt;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ex1.cpp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 ex1.o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-o ex1.out ex1.o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 ex1.o ex1.out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./ex1.out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Hello OOP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915816" y="3608131"/>
            <a:ext cx="1152128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6076950" y="1527136"/>
            <a:ext cx="2167458" cy="1037768"/>
          </a:xfrm>
          <a:prstGeom prst="wedgeEllipseCallout">
            <a:avLst>
              <a:gd name="adj1" fmla="val -141432"/>
              <a:gd name="adj2" fmla="val 1487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只編譯不連結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957590" y="4678046"/>
            <a:ext cx="3558626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6156176" y="3039304"/>
            <a:ext cx="2167458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連結</a:t>
            </a:r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程式</a:t>
            </a:r>
          </a:p>
        </p:txBody>
      </p:sp>
    </p:spTree>
    <p:extLst>
      <p:ext uri="{BB962C8B-B14F-4D97-AF65-F5344CB8AC3E}">
        <p14:creationId xmlns:p14="http://schemas.microsoft.com/office/powerpoint/2010/main" val="95301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查看變數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(s==0)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0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單步執行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不進入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kumimoji="1" lang="zh-CN" altLang="en-US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查看變數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(s==1)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1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單步執行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不進入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單步執行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進入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(s=0,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=1) at ex3.cpp:4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回車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重複上一條指令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回車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重複上一條指令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 () at ex3.cpp:8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C5D1205E-4DD3-7C4E-8B8D-849095C9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417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32656"/>
            <a:ext cx="9001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查看變數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(s==3)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執行了兩次更新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3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單步執行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不進入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跳至下一個中斷點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進行了一次迴圈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Continuing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ex3.cpp:9Breakpoint 1, main () at ex3.cpp:9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查看變數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(s==6)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執行了三次更新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6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在第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11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行設置第二個中斷點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2 at 0x5555558..: file ex3.cpp, line 11.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d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刪除第一個中斷點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info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查看中斷點信息</a:t>
            </a:r>
            <a:endParaRPr kumimoji="1"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Num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Type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Disp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Enb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What</a:t>
            </a:r>
            <a:endParaRPr lang="de-DE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2    breakpoint keep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y   0x000..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 main() at..</a:t>
            </a:r>
          </a:p>
          <a:p>
            <a:endParaRPr lang="ro-RO" altLang="zh-CN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579F9B8-8988-F04B-84CA-0CBA92DC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691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32656"/>
            <a:ext cx="9001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跳躍至下一中斷點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跳出迴圈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Continuing.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2, main () at ex3.cpp:11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查看變數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(s==5050)</a:t>
            </a:r>
          </a:p>
          <a:p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5050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q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退出程式</a:t>
            </a:r>
            <a:endParaRPr kumimoji="1"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 debugging session is active.	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Inferior 1 [process 22223] will be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killed.Quit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anyway? (y or n)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ro-RO" altLang="zh-CN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E174B91-239B-DF49-B2BE-B13B088B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815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8" y="2661622"/>
            <a:ext cx="9144000" cy="33268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VSCode</a:t>
            </a:r>
            <a:r>
              <a:rPr kumimoji="1" lang="zh-CN" altLang="en-US" dirty="0"/>
              <a:t>調試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872" y="1601436"/>
            <a:ext cx="192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③查看變數值</a:t>
            </a:r>
          </a:p>
        </p:txBody>
      </p:sp>
      <p:cxnSp>
        <p:nvCxnSpPr>
          <p:cNvPr id="6" name="直线箭头连接符 5"/>
          <p:cNvCxnSpPr>
            <a:stCxn id="14" idx="2"/>
          </p:cNvCxnSpPr>
          <p:nvPr/>
        </p:nvCxnSpPr>
        <p:spPr>
          <a:xfrm flipH="1">
            <a:off x="3078168" y="2309322"/>
            <a:ext cx="1580015" cy="19837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91680" y="1601436"/>
            <a:ext cx="2054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②啟動調試</a:t>
            </a:r>
            <a:r>
              <a:rPr kumimoji="1" lang="en-US" altLang="zh-CN" sz="2000" dirty="0"/>
              <a:t>(F5)</a:t>
            </a:r>
            <a:endParaRPr kumimoji="1" lang="zh-CN" altLang="en-US" sz="2000" dirty="0"/>
          </a:p>
        </p:txBody>
      </p:sp>
      <p:cxnSp>
        <p:nvCxnSpPr>
          <p:cNvPr id="10" name="直线箭头连接符 9"/>
          <p:cNvCxnSpPr>
            <a:stCxn id="7" idx="2"/>
          </p:cNvCxnSpPr>
          <p:nvPr/>
        </p:nvCxnSpPr>
        <p:spPr>
          <a:xfrm flipH="1">
            <a:off x="1331640" y="2001546"/>
            <a:ext cx="1387046" cy="67811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30091" y="1601436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①設置中斷點</a:t>
            </a:r>
          </a:p>
        </p:txBody>
      </p:sp>
      <p:cxnSp>
        <p:nvCxnSpPr>
          <p:cNvPr id="20" name="直线箭头连接符 19"/>
          <p:cNvCxnSpPr>
            <a:stCxn id="5" idx="2"/>
          </p:cNvCxnSpPr>
          <p:nvPr/>
        </p:nvCxnSpPr>
        <p:spPr>
          <a:xfrm flipH="1">
            <a:off x="918486" y="2001546"/>
            <a:ext cx="41583" cy="135544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570675" y="162985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④單步執行 </a:t>
            </a:r>
          </a:p>
        </p:txBody>
      </p:sp>
      <p:cxnSp>
        <p:nvCxnSpPr>
          <p:cNvPr id="24" name="直线箭头连接符 23"/>
          <p:cNvCxnSpPr>
            <a:stCxn id="23" idx="2"/>
          </p:cNvCxnSpPr>
          <p:nvPr/>
        </p:nvCxnSpPr>
        <p:spPr>
          <a:xfrm>
            <a:off x="6398767" y="2029966"/>
            <a:ext cx="1557609" cy="96698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31777C56-941F-1343-B336-FA9A81C7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537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C95F-8A87-964A-939E-0024D959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調試演示</a:t>
            </a:r>
            <a:endParaRPr kumimoji="1" lang="zh-CN" altLang="en-US" dirty="0"/>
          </a:p>
        </p:txBody>
      </p:sp>
      <p:pic>
        <p:nvPicPr>
          <p:cNvPr id="5" name="gdb">
            <a:hlinkClick r:id="" action="ppaction://media"/>
            <a:extLst>
              <a:ext uri="{FF2B5EF4-FFF2-40B4-BE49-F238E27FC236}">
                <a16:creationId xmlns:a16="http://schemas.microsoft.com/office/drawing/2014/main" id="{0E00B865-2D02-3C4E-9AA9-273D60A2F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54B49-1E7D-8F49-83C9-AB59078BC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靈活搭配調試方法 </a:t>
            </a:r>
            <a:r>
              <a:rPr kumimoji="1" lang="en-US" altLang="zh-CN" dirty="0"/>
              <a:t>(</a:t>
            </a:r>
            <a:r>
              <a:rPr kumimoji="1" lang="zh-CN" altLang="en-US" dirty="0"/>
              <a:t>舉例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336AAE-2FDB-9E49-8CDF-47C6B236B141}"/>
              </a:ext>
            </a:extLst>
          </p:cNvPr>
          <p:cNvSpPr/>
          <p:nvPr/>
        </p:nvSpPr>
        <p:spPr>
          <a:xfrm>
            <a:off x="738486" y="1052736"/>
            <a:ext cx="7560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ex4.cpp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&lt;iostream&gt;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a[4], b[4];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a[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b[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1D03E9E-DEF6-EF4E-8C4D-A3DA6EC07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149080"/>
            <a:ext cx="8515350" cy="93610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此時使用 </a:t>
            </a:r>
            <a:r>
              <a:rPr kumimoji="1" lang="en-US" altLang="zh-CN" dirty="0"/>
              <a:t>watch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b[0]</a:t>
            </a:r>
            <a:r>
              <a:rPr kumimoji="1" lang="zh-CN" altLang="en-US" dirty="0"/>
              <a:t> 可在 </a:t>
            </a:r>
            <a:r>
              <a:rPr kumimoji="1" lang="en-US" altLang="zh-CN" dirty="0"/>
              <a:t>a[4]=4</a:t>
            </a:r>
            <a:r>
              <a:rPr kumimoji="1" lang="zh-CN" altLang="en-US" dirty="0"/>
              <a:t> 之後停下來發現訪問記憶體越界的問題，</a:t>
            </a:r>
            <a:r>
              <a:rPr kumimoji="1" lang="en-US" altLang="zh-CN" dirty="0"/>
              <a:t>b[0]</a:t>
            </a:r>
            <a:r>
              <a:rPr kumimoji="1" lang="zh-CN" altLang="en-US" dirty="0"/>
              <a:t>的值被修改為了</a:t>
            </a:r>
            <a:r>
              <a:rPr kumimoji="1" lang="en-US" altLang="zh-CN" dirty="0"/>
              <a:t>4</a:t>
            </a:r>
          </a:p>
        </p:txBody>
      </p:sp>
      <p:sp>
        <p:nvSpPr>
          <p:cNvPr id="9" name="十二边形 8">
            <a:extLst>
              <a:ext uri="{FF2B5EF4-FFF2-40B4-BE49-F238E27FC236}">
                <a16:creationId xmlns:a16="http://schemas.microsoft.com/office/drawing/2014/main" id="{26325622-7A63-A44B-B146-8AA7DCC854D7}"/>
              </a:ext>
            </a:extLst>
          </p:cNvPr>
          <p:cNvSpPr/>
          <p:nvPr/>
        </p:nvSpPr>
        <p:spPr>
          <a:xfrm>
            <a:off x="135508" y="5182827"/>
            <a:ext cx="406413" cy="406413"/>
          </a:xfrm>
          <a:prstGeom prst="dodec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66C6171-20D6-2D4F-8C24-C66ACF6FE128}"/>
              </a:ext>
            </a:extLst>
          </p:cNvPr>
          <p:cNvSpPr txBox="1">
            <a:spLocks/>
          </p:cNvSpPr>
          <p:nvPr/>
        </p:nvSpPr>
        <p:spPr bwMode="auto">
          <a:xfrm>
            <a:off x="628650" y="5184576"/>
            <a:ext cx="8515350" cy="17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hangingPunct="1">
              <a:buNone/>
            </a:pPr>
            <a:r>
              <a:rPr kumimoji="1" lang="zh-CN" altLang="en-US" dirty="0"/>
              <a:t>當程式使用</a:t>
            </a:r>
            <a:r>
              <a:rPr kumimoji="1" lang="en-US" altLang="zh-CN" dirty="0"/>
              <a:t>-O2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-O3</a:t>
            </a:r>
            <a:r>
              <a:rPr kumimoji="1" lang="zh-CN" altLang="en-US" dirty="0"/>
              <a:t>優化後，程式運行結果不同或者報錯，不能使用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調試。此時可使用輸出調試法，在程式各個位置設置</a:t>
            </a:r>
            <a:r>
              <a:rPr kumimoji="1" lang="en-US" altLang="zh-CN" dirty="0"/>
              <a:t>print</a:t>
            </a:r>
            <a:r>
              <a:rPr kumimoji="1" lang="zh-CN" altLang="en-US" dirty="0"/>
              <a:t>語句輸出中間值。</a:t>
            </a:r>
            <a:endParaRPr kumimoji="1" lang="en-US" altLang="zh-CN" dirty="0"/>
          </a:p>
        </p:txBody>
      </p:sp>
      <p:sp>
        <p:nvSpPr>
          <p:cNvPr id="11" name="十二边形 10">
            <a:extLst>
              <a:ext uri="{FF2B5EF4-FFF2-40B4-BE49-F238E27FC236}">
                <a16:creationId xmlns:a16="http://schemas.microsoft.com/office/drawing/2014/main" id="{7E31ABE8-232C-D040-8F28-F312DD4BFEEB}"/>
              </a:ext>
            </a:extLst>
          </p:cNvPr>
          <p:cNvSpPr/>
          <p:nvPr/>
        </p:nvSpPr>
        <p:spPr>
          <a:xfrm>
            <a:off x="135508" y="1258184"/>
            <a:ext cx="406413" cy="406413"/>
          </a:xfrm>
          <a:prstGeom prst="dodec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091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800225"/>
          </a:xfrm>
        </p:spPr>
        <p:txBody>
          <a:bodyPr/>
          <a:lstStyle/>
          <a:p>
            <a:r>
              <a:rPr lang="zh-TW" altLang="en-US" sz="11500" dirty="0">
                <a:solidFill>
                  <a:srgbClr val="0070C0"/>
                </a:solidFill>
              </a:rPr>
              <a:t>結 束</a:t>
            </a:r>
            <a:endParaRPr lang="en-US" altLang="zh-CN" sz="11500" dirty="0">
              <a:solidFill>
                <a:srgbClr val="0070C0"/>
              </a:solidFill>
            </a:endParaRPr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3F9A7A-3EFD-4421-8891-33301D70ABDC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7430" y="5085184"/>
            <a:ext cx="64807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課後閱讀：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000" b="1" dirty="0">
                <a:solidFill>
                  <a:srgbClr val="7030A0"/>
                </a:solidFill>
              </a:rPr>
              <a:t>《C++</a:t>
            </a:r>
            <a:r>
              <a:rPr lang="zh-CN" altLang="en-US" sz="2000" b="1" dirty="0">
                <a:solidFill>
                  <a:srgbClr val="7030A0"/>
                </a:solidFill>
              </a:rPr>
              <a:t>程式設計思想</a:t>
            </a:r>
            <a:r>
              <a:rPr lang="en-US" altLang="zh-CN" sz="2000" b="1" dirty="0">
                <a:solidFill>
                  <a:srgbClr val="7030A0"/>
                </a:solidFill>
              </a:rPr>
              <a:t>》3.11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make:</a:t>
            </a:r>
            <a:r>
              <a:rPr lang="zh-CN" altLang="en-US" sz="2000" b="1" dirty="0">
                <a:solidFill>
                  <a:srgbClr val="7030A0"/>
                </a:solidFill>
              </a:rPr>
              <a:t> 管理分段編譯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zh-CN" altLang="en-US" sz="2000" b="1" dirty="0">
                <a:solidFill>
                  <a:srgbClr val="7030A0"/>
                </a:solidFill>
              </a:rPr>
              <a:t>關於</a:t>
            </a:r>
            <a:r>
              <a:rPr lang="en-US" altLang="zh-CN" sz="2000" b="1" dirty="0">
                <a:solidFill>
                  <a:srgbClr val="7030A0"/>
                </a:solidFill>
              </a:rPr>
              <a:t>make</a:t>
            </a:r>
            <a:r>
              <a:rPr lang="zh-CN" altLang="en-US" sz="2000" b="1" dirty="0">
                <a:solidFill>
                  <a:srgbClr val="7030A0"/>
                </a:solidFill>
              </a:rPr>
              <a:t>的高級用法 </a:t>
            </a:r>
            <a:r>
              <a:rPr lang="en-US" altLang="zh-CN" sz="2000" b="1" dirty="0">
                <a:solidFill>
                  <a:srgbClr val="7030A0"/>
                </a:solidFill>
              </a:rPr>
              <a:t>http://www.ruanyifeng.com/blog/2015/02/make.html</a:t>
            </a:r>
            <a:endParaRPr lang="zh-CN" alt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36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D6740-22F7-6142-882E-8D7B60E0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基本嘗試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6CD2C8-4461-EE46-AF8D-EA0B40951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編寫一個小程式，體會多個檔的編譯和連結（多個</a:t>
            </a:r>
            <a:r>
              <a:rPr kumimoji="1" lang="en-US" altLang="zh-CN" dirty="0"/>
              <a:t>h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文件）。設計一些全域函數和變數，在多個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文件中引用它們。</a:t>
            </a:r>
            <a:endParaRPr kumimoji="1" lang="en-US" altLang="zh-CN" dirty="0"/>
          </a:p>
          <a:p>
            <a:r>
              <a:rPr kumimoji="1" lang="zh-CN" altLang="en-US" dirty="0"/>
              <a:t>編寫一個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檔，對這些檔實現自動關聯的編譯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413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8959130" cy="1325563"/>
          </a:xfrm>
        </p:spPr>
        <p:txBody>
          <a:bodyPr/>
          <a:lstStyle/>
          <a:p>
            <a:r>
              <a:rPr lang="zh-CN" altLang="en-US" sz="2800" dirty="0"/>
              <a:t>高級嘗試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理解一個開源項目中的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7200" y="1268760"/>
            <a:ext cx="7807208" cy="424731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  <a:hlinkClick r:id="rId3"/>
              </a:rPr>
              <a:t>https://github.com/moses-smt/giza-pp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.PHONY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GIZA++-v2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mkcls-v2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GIZA++-v2 clean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mkcls-v2 clean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24919" y="1750620"/>
            <a:ext cx="31314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後內容無視目的檔案存在與否都執行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，避免與工作目錄下同名資料夾衝突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750620"/>
            <a:ext cx="1684115" cy="18223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82861" y="5285252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make –C [target]: 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切換到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[target]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資料夾執行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命令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77503" y="51995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預定義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$(MAKE) = make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77503" y="3856714"/>
            <a:ext cx="3961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定義變數巨集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Var = 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字串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調用變數 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$(Var)</a:t>
            </a:r>
          </a:p>
        </p:txBody>
      </p:sp>
    </p:spTree>
    <p:extLst>
      <p:ext uri="{BB962C8B-B14F-4D97-AF65-F5344CB8AC3E}">
        <p14:creationId xmlns:p14="http://schemas.microsoft.com/office/powerpoint/2010/main" val="3039566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sz="2800" dirty="0"/>
              <a:t>高級嘗試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理解一個開源項目中的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9441" y="2243773"/>
            <a:ext cx="8724362" cy="532453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.SUFFIXES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.out .o .c .e .r .f .y .l .s .p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.alpha2o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pentiumo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sgio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alphao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該</a:t>
            </a:r>
            <a:r>
              <a:rPr lang="en-US" altLang="zh-CN" sz="2000" dirty="0" err="1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所支援尾碼類型</a:t>
            </a:r>
            <a:endParaRPr lang="en-US" altLang="zh-CN" sz="2000" b="1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INSTALLDIR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?= /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usr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/local/bin/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使用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“?=”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進行賦值的時候如果該變</a:t>
            </a:r>
            <a:endParaRPr lang="en-US" altLang="zh-CN" sz="2000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								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量已經賦值過了，那麼將跳過</a:t>
            </a:r>
            <a:endParaRPr lang="en-US" altLang="zh-CN" sz="2000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CXX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g++                    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後面統一使用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CXX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編譯</a:t>
            </a:r>
            <a:endParaRPr lang="en-US" altLang="zh-CN" sz="2000" b="1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$(CFLAGS_GLOBAL) -Wall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Wno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-parentheses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$(CFLAGS) -O3 -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funroll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-loops -DNDEBUG -DWORDINDEX_WITH_4_BYTE -DBINARY_SEARCH_FOR_TTABLE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CFLAGS_PRF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$(CFLAGS) -O2 -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pg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-DNDEBUG -DWORDINDEX_WITH_4_BYTE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... ...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LDFLAGS 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9985" y="1340768"/>
            <a:ext cx="697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子資料夾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GIZA++-v2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中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altLang="zh-CN" sz="24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Part1:</a:t>
            </a:r>
            <a:endParaRPr lang="zh-CN" altLang="en-US" sz="24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36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0"/>
          <p:cNvSpPr>
            <a:spLocks noChangeArrowheads="1"/>
          </p:cNvSpPr>
          <p:nvPr/>
        </p:nvSpPr>
        <p:spPr bwMode="auto">
          <a:xfrm>
            <a:off x="4643438" y="2346325"/>
            <a:ext cx="2449512" cy="25193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dirty="0"/>
              <a:t>多個原始檔案的編譯與連結</a:t>
            </a:r>
            <a:endParaRPr lang="en-US" altLang="zh-CN" dirty="0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492500" y="2709863"/>
            <a:ext cx="9350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052638" y="1773238"/>
            <a:ext cx="1187450" cy="3968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EX4.cpp</a:t>
            </a:r>
          </a:p>
        </p:txBody>
      </p:sp>
      <p:pic>
        <p:nvPicPr>
          <p:cNvPr id="1639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06625"/>
            <a:ext cx="9366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2422525"/>
            <a:ext cx="4683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306763"/>
            <a:ext cx="4683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4149725"/>
            <a:ext cx="4683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Line 11"/>
          <p:cNvSpPr>
            <a:spLocks noChangeShapeType="1"/>
          </p:cNvSpPr>
          <p:nvPr/>
        </p:nvSpPr>
        <p:spPr bwMode="auto">
          <a:xfrm>
            <a:off x="3492500" y="2925763"/>
            <a:ext cx="1006475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5" name="Line 12"/>
          <p:cNvSpPr>
            <a:spLocks noChangeShapeType="1"/>
          </p:cNvSpPr>
          <p:nvPr/>
        </p:nvSpPr>
        <p:spPr bwMode="auto">
          <a:xfrm>
            <a:off x="3492500" y="3141663"/>
            <a:ext cx="1006475" cy="11525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6" name="Text Box 13"/>
          <p:cNvSpPr txBox="1">
            <a:spLocks noChangeArrowheads="1"/>
          </p:cNvSpPr>
          <p:nvPr/>
        </p:nvSpPr>
        <p:spPr bwMode="auto">
          <a:xfrm>
            <a:off x="5632450" y="2513013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part1.cpp</a:t>
            </a:r>
          </a:p>
        </p:txBody>
      </p:sp>
      <p:sp>
        <p:nvSpPr>
          <p:cNvPr id="16397" name="Text Box 14"/>
          <p:cNvSpPr txBox="1">
            <a:spLocks noChangeArrowheads="1"/>
          </p:cNvSpPr>
          <p:nvPr/>
        </p:nvSpPr>
        <p:spPr bwMode="auto">
          <a:xfrm>
            <a:off x="5653088" y="3379788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part2.cpp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5653088" y="4222750"/>
            <a:ext cx="1136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part3.cpp</a:t>
            </a:r>
          </a:p>
        </p:txBody>
      </p:sp>
      <p:sp>
        <p:nvSpPr>
          <p:cNvPr id="16399" name="AutoShape 16"/>
          <p:cNvSpPr>
            <a:spLocks noChangeArrowheads="1"/>
          </p:cNvSpPr>
          <p:nvPr/>
        </p:nvSpPr>
        <p:spPr bwMode="auto">
          <a:xfrm>
            <a:off x="2484438" y="3790950"/>
            <a:ext cx="288925" cy="1296988"/>
          </a:xfrm>
          <a:prstGeom prst="downArrow">
            <a:avLst>
              <a:gd name="adj1" fmla="val 50000"/>
              <a:gd name="adj2" fmla="val 1122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400" name="Text Box 17"/>
          <p:cNvSpPr txBox="1">
            <a:spLocks noChangeArrowheads="1"/>
          </p:cNvSpPr>
          <p:nvPr/>
        </p:nvSpPr>
        <p:spPr bwMode="auto">
          <a:xfrm>
            <a:off x="2052638" y="5373688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EX4</a:t>
            </a:r>
          </a:p>
        </p:txBody>
      </p:sp>
      <p:sp>
        <p:nvSpPr>
          <p:cNvPr id="16401" name="AutoShape 18"/>
          <p:cNvSpPr>
            <a:spLocks noChangeArrowheads="1"/>
          </p:cNvSpPr>
          <p:nvPr/>
        </p:nvSpPr>
        <p:spPr bwMode="auto">
          <a:xfrm>
            <a:off x="5651500" y="5119688"/>
            <a:ext cx="288925" cy="576262"/>
          </a:xfrm>
          <a:prstGeom prst="downArrow">
            <a:avLst>
              <a:gd name="adj1" fmla="val 50000"/>
              <a:gd name="adj2" fmla="val 4986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5229225" y="5807075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EX4</a:t>
            </a:r>
          </a:p>
        </p:txBody>
      </p:sp>
      <p:sp>
        <p:nvSpPr>
          <p:cNvPr id="1640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22CDD4-EA21-4E93-8007-71FBE1C56863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594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sz="2800" dirty="0"/>
              <a:t>高級嘗試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理解一個開源項目中的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2672" y="2171765"/>
            <a:ext cx="8931328" cy="4708981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include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Makefile.src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optimized/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${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:%.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=$(OBJ_DIR_OPT)%.o}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%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為匹配符</a:t>
            </a:r>
            <a:endParaRPr lang="en-US" altLang="zh-CN" sz="20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提取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中所有</a:t>
            </a:r>
            <a:r>
              <a:rPr lang="en-US" altLang="zh-CN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的首碼，構成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OBJ_DIR_OPT+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首碼值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.o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的集合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03366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GIZA++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$(OBJ_DIR_OPT) $(OBJ_OPT)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將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.o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檔一起連結為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GIZA++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 $(CXX) $(OBJ_OPT) $(LDFLAGS) -o GIZA++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$(OBJ_DIR_OPT):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$(OBJ_DIR)    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創建資料夾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mkdir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$(OBJ_DIR_OPT)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$(OBJ_DIR_OPT)%.o</a:t>
            </a: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%.cpp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編譯所有</a:t>
            </a:r>
            <a:r>
              <a:rPr lang="en-US" altLang="zh-CN" sz="20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endParaRPr lang="pt-BR" altLang="zh-CN" sz="20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$(CXX) </a:t>
            </a: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$(CFLAGS_OPT) -c $&lt; -o $@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18039" y="5813729"/>
            <a:ext cx="3096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$@ --</a:t>
            </a:r>
            <a:r>
              <a:rPr lang="zh-CN" altLang="en-US" sz="2000" dirty="0"/>
              <a:t>目的檔案</a:t>
            </a:r>
          </a:p>
          <a:p>
            <a:r>
              <a:rPr lang="en-US" altLang="zh-CN" sz="2000" dirty="0"/>
              <a:t>$^ --</a:t>
            </a:r>
            <a:r>
              <a:rPr lang="zh-CN" altLang="en-US" sz="2000" dirty="0"/>
              <a:t>所有的依賴檔</a:t>
            </a:r>
          </a:p>
          <a:p>
            <a:r>
              <a:rPr lang="en-US" altLang="zh-CN" sz="2000" dirty="0"/>
              <a:t>$&lt; --</a:t>
            </a:r>
            <a:r>
              <a:rPr lang="zh-CN" altLang="en-US" sz="2000" dirty="0"/>
              <a:t>第一個依賴檔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9985" y="1340768"/>
            <a:ext cx="697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子資料夾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GIZA++-v2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中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altLang="zh-CN" sz="24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Part2:</a:t>
            </a:r>
            <a:endParaRPr lang="zh-CN" altLang="en-US" sz="24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99203" y="1861193"/>
            <a:ext cx="873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Makefile.src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en-US" altLang="zh-CN" sz="2000" dirty="0"/>
              <a:t> = 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Parameter.cpp myassert.cpp ...</a:t>
            </a: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44624"/>
            <a:ext cx="78867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單個</a:t>
            </a:r>
            <a:r>
              <a:rPr lang="zh-CN" altLang="en-US" dirty="0"/>
              <a:t>原始檔案的編譯與連結</a:t>
            </a:r>
            <a:endParaRPr lang="en-US" altLang="zh-CN" dirty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 { return a + b;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41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44624"/>
            <a:ext cx="78867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多個</a:t>
            </a:r>
            <a:r>
              <a:rPr lang="zh-CN" altLang="en-US" dirty="0"/>
              <a:t>原始檔案的編譯與連結</a:t>
            </a:r>
            <a:endParaRPr lang="en-US" altLang="zh-CN" dirty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ex5_main.cpp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ADD(int a, int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0E371F-7358-4B67-A7EA-8D36F4212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1306" y="1195375"/>
            <a:ext cx="3240087" cy="9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53A740-BD78-4CD8-9775-B883D4EDEFE7}"/>
              </a:ext>
            </a:extLst>
          </p:cNvPr>
          <p:cNvSpPr txBox="1"/>
          <p:nvPr/>
        </p:nvSpPr>
        <p:spPr>
          <a:xfrm>
            <a:off x="5880347" y="2903787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拆解 聲明 和 定義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206D1-72E0-4D7E-A049-1C3CB6B7E2D7}"/>
              </a:ext>
            </a:extLst>
          </p:cNvPr>
          <p:cNvSpPr/>
          <p:nvPr/>
        </p:nvSpPr>
        <p:spPr>
          <a:xfrm>
            <a:off x="6732240" y="2949373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2FE6F3-59C4-4EAF-A3C3-2A8F1FDECA37}"/>
              </a:ext>
            </a:extLst>
          </p:cNvPr>
          <p:cNvSpPr/>
          <p:nvPr/>
        </p:nvSpPr>
        <p:spPr>
          <a:xfrm>
            <a:off x="7956376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BD2AB84-0CA6-4118-B799-7786C7B98594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5261864" y="1082953"/>
            <a:ext cx="240453" cy="34923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EB3C10-6AE7-4B0F-9445-DAF230E5AC9D}"/>
              </a:ext>
            </a:extLst>
          </p:cNvPr>
          <p:cNvCxnSpPr>
            <a:stCxn id="12" idx="0"/>
          </p:cNvCxnSpPr>
          <p:nvPr/>
        </p:nvCxnSpPr>
        <p:spPr>
          <a:xfrm flipV="1">
            <a:off x="8352420" y="2120886"/>
            <a:ext cx="0" cy="82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5818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分两步考虑&#10;&#10;编译阶段：&#10;main.cpp和func.cpp&#10;两者编译均能够通过&#10;&#10;链接阶段：&#10;main.o和func.o将ADD链接&#10;可以正常通过链接&#10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SCORE" val="1.0"/>
  <p:tag name="RAINPROBLEMTYPE" val="MultipleChoiceMA"/>
  <p:tag name="RAINPROBLEM" val="MultipleChoiceMA"/>
  <p:tag name="PROBLEMSCORE_HALF" val="0.0"/>
  <p:tag name="PROBLEMHASREMARK" val="True"/>
  <p:tag name="PROBLEMREMARK" val="A选项会导致x定义多次，&#10;造成链接错误&#10;&#10;B main.cpp中没有使用x&#10;因此不需要声明x。&#10;&#10;C main.cpp中使用了add&#10;因此需要声明add。&#10;&#10;D选项会导致add定义多次，&#10;造成链接错误。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宏替换为字符串替换&#10;&#10;M(1+1)&#10;=1+1*1+1+3*1+1&#10;=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13836</TotalTime>
  <Words>8703</Words>
  <Application>Microsoft Office PowerPoint</Application>
  <PresentationFormat>화면 슬라이드 쇼(4:3)</PresentationFormat>
  <Paragraphs>1074</Paragraphs>
  <Slides>70</Slides>
  <Notes>43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4" baseType="lpstr">
      <vt:lpstr>Microsoft YaHei</vt:lpstr>
      <vt:lpstr>Microsoft YaHei</vt:lpstr>
      <vt:lpstr>Microsoft YaHei</vt:lpstr>
      <vt:lpstr>宋体</vt:lpstr>
      <vt:lpstr>华文楷体</vt:lpstr>
      <vt:lpstr>华文楷体</vt:lpstr>
      <vt:lpstr>Arial</vt:lpstr>
      <vt:lpstr>Calibri</vt:lpstr>
      <vt:lpstr>Calibri Light</vt:lpstr>
      <vt:lpstr>Consolas</vt:lpstr>
      <vt:lpstr>Courier New</vt:lpstr>
      <vt:lpstr>Wingdings</vt:lpstr>
      <vt:lpstr>Wingdings 3</vt:lpstr>
      <vt:lpstr>Office Theme</vt:lpstr>
      <vt:lpstr>物件導向程式設計基礎 （OOP）</vt:lpstr>
      <vt:lpstr>上期要點回顧</vt:lpstr>
      <vt:lpstr>本講內容提要</vt:lpstr>
      <vt:lpstr>來源程式的結構</vt:lpstr>
      <vt:lpstr>編譯、連結</vt:lpstr>
      <vt:lpstr>PowerPoint 프레젠테이션</vt:lpstr>
      <vt:lpstr>多個原始檔案的編譯與連結</vt:lpstr>
      <vt:lpstr>單個原始檔案的編譯與連結</vt:lpstr>
      <vt:lpstr>多個原始檔案的編譯與連結</vt:lpstr>
      <vt:lpstr>多個原始檔案的編譯與連結 (Linux)</vt:lpstr>
      <vt:lpstr>多個原始檔案的編譯與連結 </vt:lpstr>
      <vt:lpstr>連結</vt:lpstr>
      <vt:lpstr>多個原始檔案的編譯與連結</vt:lpstr>
      <vt:lpstr>多個原始檔案的編譯與連結</vt:lpstr>
      <vt:lpstr>連結錯誤</vt:lpstr>
      <vt:lpstr>連結錯誤</vt:lpstr>
      <vt:lpstr>使用標頭檔</vt:lpstr>
      <vt:lpstr>使用標頭檔</vt:lpstr>
      <vt:lpstr>PowerPoint 프레젠테이션</vt:lpstr>
      <vt:lpstr>PowerPoint 프레젠테이션</vt:lpstr>
      <vt:lpstr>聲明與定義</vt:lpstr>
      <vt:lpstr>聲明與定義</vt:lpstr>
      <vt:lpstr>聲明與定義</vt:lpstr>
      <vt:lpstr>聲明與定義</vt:lpstr>
      <vt:lpstr>extern關鍵字</vt:lpstr>
      <vt:lpstr>extern關鍵字</vt:lpstr>
      <vt:lpstr>PowerPoint 프레젠테이션</vt:lpstr>
      <vt:lpstr>連結 -- 函數 和 全域變數</vt:lpstr>
      <vt:lpstr>巨集定義的使用</vt:lpstr>
      <vt:lpstr>巨集定義的使用</vt:lpstr>
      <vt:lpstr>巨集定義的使用</vt:lpstr>
      <vt:lpstr>巨集定義的使用</vt:lpstr>
      <vt:lpstr>巨集定義的使用</vt:lpstr>
      <vt:lpstr>巨集定義的使用</vt:lpstr>
      <vt:lpstr>巨集定義的使用</vt:lpstr>
      <vt:lpstr>PowerPoint 프레젠테이션</vt:lpstr>
      <vt:lpstr>C++11</vt:lpstr>
      <vt:lpstr>MAKE工具</vt:lpstr>
      <vt:lpstr>MAKE工具</vt:lpstr>
      <vt:lpstr>百聞不如一見，來個例子吧(1)</vt:lpstr>
      <vt:lpstr>編寫 Makefile 的基本方法</vt:lpstr>
      <vt:lpstr>運行 Makefile 的基本方法</vt:lpstr>
      <vt:lpstr>百聞不如一見，來個例子吧(2)</vt:lpstr>
      <vt:lpstr>Makefile的高級語法</vt:lpstr>
      <vt:lpstr>IDE中使用makefile？</vt:lpstr>
      <vt:lpstr>使用makefile演示</vt:lpstr>
      <vt:lpstr>程式命令列參數</vt:lpstr>
      <vt:lpstr>程式命令列參數</vt:lpstr>
      <vt:lpstr>main(int argc, char** argv) ?</vt:lpstr>
      <vt:lpstr>PowerPoint 프레젠테이션</vt:lpstr>
      <vt:lpstr>main(int argc, char** argv) ?</vt:lpstr>
      <vt:lpstr>IDE中如何輸入命令列參數？</vt:lpstr>
      <vt:lpstr>main(int argc, char** argv) ?</vt:lpstr>
      <vt:lpstr>main(int argc, char** argv) ?</vt:lpstr>
      <vt:lpstr>PowerPoint 프레젠테이션</vt:lpstr>
      <vt:lpstr>GDB調試工具</vt:lpstr>
      <vt:lpstr>GDB調試工具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VSCode調試</vt:lpstr>
      <vt:lpstr>調試演示</vt:lpstr>
      <vt:lpstr>靈活搭配調試方法 (舉例)</vt:lpstr>
      <vt:lpstr>結 束</vt:lpstr>
      <vt:lpstr>基本嘗試</vt:lpstr>
      <vt:lpstr>高級嘗試 -- 理解一個開源項目中的Makefile</vt:lpstr>
      <vt:lpstr>高級嘗試 -- 理解一個開源項目中的Makefile</vt:lpstr>
      <vt:lpstr>高級嘗試 -- 理解一個開源項目中的Makefile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Terry C.</cp:lastModifiedBy>
  <cp:revision>2362</cp:revision>
  <dcterms:created xsi:type="dcterms:W3CDTF">2002-09-18T00:55:13Z</dcterms:created>
  <dcterms:modified xsi:type="dcterms:W3CDTF">2024-03-05T05:40:32Z</dcterms:modified>
</cp:coreProperties>
</file>